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58" r:id="rId3"/>
    <p:sldId id="264" r:id="rId4"/>
    <p:sldId id="263" r:id="rId5"/>
    <p:sldId id="266" r:id="rId6"/>
    <p:sldId id="267" r:id="rId7"/>
    <p:sldId id="268" r:id="rId8"/>
    <p:sldId id="269" r:id="rId9"/>
    <p:sldId id="270" r:id="rId10"/>
    <p:sldId id="273" r:id="rId11"/>
    <p:sldId id="272" r:id="rId12"/>
    <p:sldId id="271" r:id="rId13"/>
    <p:sldId id="280" r:id="rId14"/>
    <p:sldId id="290" r:id="rId15"/>
    <p:sldId id="289" r:id="rId16"/>
    <p:sldId id="265" r:id="rId17"/>
    <p:sldId id="274" r:id="rId18"/>
    <p:sldId id="286" r:id="rId19"/>
    <p:sldId id="262" r:id="rId20"/>
    <p:sldId id="259" r:id="rId21"/>
    <p:sldId id="292" r:id="rId22"/>
    <p:sldId id="293" r:id="rId23"/>
    <p:sldId id="260" r:id="rId24"/>
    <p:sldId id="261" r:id="rId25"/>
    <p:sldId id="281" r:id="rId26"/>
    <p:sldId id="283" r:id="rId27"/>
    <p:sldId id="284" r:id="rId28"/>
    <p:sldId id="282" r:id="rId29"/>
    <p:sldId id="285" r:id="rId30"/>
    <p:sldId id="291" r:id="rId31"/>
    <p:sldId id="294" r:id="rId32"/>
    <p:sldId id="275" r:id="rId33"/>
    <p:sldId id="295" r:id="rId34"/>
    <p:sldId id="27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02" autoAdjust="0"/>
  </p:normalViewPr>
  <p:slideViewPr>
    <p:cSldViewPr>
      <p:cViewPr>
        <p:scale>
          <a:sx n="50" d="100"/>
          <a:sy n="50" d="100"/>
        </p:scale>
        <p:origin x="-90" y="-6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F84E3-9DF9-488A-A412-9781FDEB9839}" type="datetimeFigureOut">
              <a:rPr lang="en-US" smtClean="0"/>
              <a:t>5/16/2017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FBDBA2-74C1-4200-8E84-EE0AC83A68C6}" type="slidenum">
              <a:rPr lang="en-US" smtClean="0"/>
              <a:t>‹#›</a:t>
            </a:fld>
            <a:endParaRPr lang="en-US"/>
          </a:p>
        </p:txBody>
      </p:sp>
    </p:spTree>
    <p:extLst>
      <p:ext uri="{BB962C8B-B14F-4D97-AF65-F5344CB8AC3E}">
        <p14:creationId xmlns:p14="http://schemas.microsoft.com/office/powerpoint/2010/main" val="337891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a:t>
            </a:r>
            <a:r>
              <a:rPr lang="en-US" baseline="0" dirty="0" smtClean="0"/>
              <a:t> of Exclusion - </a:t>
            </a:r>
            <a:r>
              <a:rPr lang="en-US" dirty="0" smtClean="0"/>
              <a:t>State v. </a:t>
            </a:r>
            <a:r>
              <a:rPr lang="en-US" dirty="0" err="1" smtClean="0"/>
              <a:t>Hamzy</a:t>
            </a:r>
            <a:r>
              <a:rPr lang="en-US" dirty="0" smtClean="0"/>
              <a:t>, 288 Ark. 561, 565, 709 </a:t>
            </a:r>
            <a:r>
              <a:rPr lang="en-US" dirty="0" err="1" smtClean="0"/>
              <a:t>S.W.2d</a:t>
            </a:r>
            <a:r>
              <a:rPr lang="en-US" dirty="0" smtClean="0"/>
              <a:t> 397, 399 (1986) (citing </a:t>
            </a:r>
            <a:r>
              <a:rPr lang="en-US" dirty="0" err="1" smtClean="0"/>
              <a:t>Rakas</a:t>
            </a:r>
            <a:r>
              <a:rPr lang="en-US" dirty="0" smtClean="0"/>
              <a:t> v. Illinois, 439 U.S. 128, 143 n. 12, 99 </a:t>
            </a:r>
            <a:r>
              <a:rPr lang="en-US" dirty="0" err="1" smtClean="0"/>
              <a:t>S.Ct</a:t>
            </a:r>
            <a:r>
              <a:rPr lang="en-US" dirty="0" smtClean="0"/>
              <a:t>. 421, 430 n. 12, 58 </a:t>
            </a:r>
            <a:r>
              <a:rPr lang="en-US" dirty="0" err="1" smtClean="0"/>
              <a:t>L.Ed.2d</a:t>
            </a:r>
            <a:r>
              <a:rPr lang="en-US" dirty="0" smtClean="0"/>
              <a:t> 387 (1978):</a:t>
            </a:r>
          </a:p>
          <a:p>
            <a:endParaRPr lang="en-US" dirty="0" smtClean="0"/>
          </a:p>
          <a:p>
            <a:r>
              <a:rPr lang="en-US" dirty="0" smtClean="0"/>
              <a:t>State v. </a:t>
            </a:r>
            <a:r>
              <a:rPr lang="en-US" dirty="0" err="1" smtClean="0"/>
              <a:t>Hamzy</a:t>
            </a:r>
            <a:r>
              <a:rPr lang="en-US" dirty="0" smtClean="0"/>
              <a:t>, 288 Ark. 561, 564, 709 </a:t>
            </a:r>
            <a:r>
              <a:rPr lang="en-US" dirty="0" err="1" smtClean="0"/>
              <a:t>S.W.2d</a:t>
            </a:r>
            <a:r>
              <a:rPr lang="en-US" dirty="0" smtClean="0"/>
              <a:t> 397, 398 (1986)</a:t>
            </a:r>
          </a:p>
          <a:p>
            <a:endParaRPr lang="en-US" dirty="0" smtClean="0"/>
          </a:p>
          <a:p>
            <a:r>
              <a:rPr lang="en-US" dirty="0" smtClean="0"/>
              <a:t>AD </a:t>
            </a:r>
            <a:r>
              <a:rPr lang="en-US" dirty="0" err="1" smtClean="0"/>
              <a:t>COELUM</a:t>
            </a:r>
            <a:r>
              <a:rPr lang="en-US" dirty="0" smtClean="0"/>
              <a:t> DOCTRINE, Black's Law Dictionary (10th ed. 2014); approved of use of concept in</a:t>
            </a:r>
            <a:r>
              <a:rPr lang="en-US" baseline="0" dirty="0" smtClean="0"/>
              <a:t> Medlock v. </a:t>
            </a:r>
            <a:r>
              <a:rPr lang="en-US" baseline="0" dirty="0" err="1" smtClean="0"/>
              <a:t>Galbreath</a:t>
            </a:r>
            <a:r>
              <a:rPr lang="en-US" baseline="0" dirty="0" smtClean="0"/>
              <a:t>, 208 Ark. 681 (1945).</a:t>
            </a:r>
          </a:p>
          <a:p>
            <a:endParaRPr lang="en-US" baseline="0" dirty="0" smtClean="0"/>
          </a:p>
          <a:p>
            <a:r>
              <a:rPr lang="en-US" baseline="0" dirty="0" smtClean="0"/>
              <a:t>Sic </a:t>
            </a:r>
            <a:r>
              <a:rPr lang="en-US" baseline="0" dirty="0" err="1" smtClean="0"/>
              <a:t>utere</a:t>
            </a:r>
            <a:r>
              <a:rPr lang="en-US" baseline="0" dirty="0" smtClean="0"/>
              <a:t> recognized by Court in Eddy v. Thornton, 205 Ark. 843, 170 </a:t>
            </a:r>
            <a:r>
              <a:rPr lang="en-US" baseline="0" dirty="0" err="1" smtClean="0"/>
              <a:t>S.W.2d</a:t>
            </a:r>
            <a:r>
              <a:rPr lang="en-US" baseline="0" dirty="0" smtClean="0"/>
              <a:t> 995, 996 (1943).</a:t>
            </a:r>
            <a:endParaRPr lang="en-US" dirty="0" smtClean="0"/>
          </a:p>
          <a:p>
            <a:endParaRPr lang="en-US" dirty="0"/>
          </a:p>
        </p:txBody>
      </p:sp>
      <p:sp>
        <p:nvSpPr>
          <p:cNvPr id="4" name="Slide Number Placeholder 3"/>
          <p:cNvSpPr>
            <a:spLocks noGrp="1"/>
          </p:cNvSpPr>
          <p:nvPr>
            <p:ph type="sldNum" sz="quarter" idx="10"/>
          </p:nvPr>
        </p:nvSpPr>
        <p:spPr/>
        <p:txBody>
          <a:bodyPr/>
          <a:lstStyle/>
          <a:p>
            <a:fld id="{7EFBDBA2-74C1-4200-8E84-EE0AC83A68C6}" type="slidenum">
              <a:rPr lang="en-US" smtClean="0"/>
              <a:t>4</a:t>
            </a:fld>
            <a:endParaRPr lang="en-US"/>
          </a:p>
        </p:txBody>
      </p:sp>
    </p:spTree>
    <p:extLst>
      <p:ext uri="{BB962C8B-B14F-4D97-AF65-F5344CB8AC3E}">
        <p14:creationId xmlns:p14="http://schemas.microsoft.com/office/powerpoint/2010/main" val="696944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A.C.A</a:t>
            </a:r>
            <a:r>
              <a:rPr lang="en-US" dirty="0" smtClean="0"/>
              <a:t>.</a:t>
            </a:r>
            <a:r>
              <a:rPr lang="en-US" baseline="0" dirty="0" smtClean="0"/>
              <a:t> 15-32-301 (double) </a:t>
            </a:r>
          </a:p>
          <a:p>
            <a:endParaRPr lang="en-US" baseline="0" dirty="0" smtClean="0"/>
          </a:p>
          <a:p>
            <a:r>
              <a:rPr lang="en-US" baseline="0" dirty="0" err="1" smtClean="0"/>
              <a:t>A.C.A</a:t>
            </a:r>
            <a:r>
              <a:rPr lang="en-US" baseline="0" dirty="0" smtClean="0"/>
              <a:t>. 18-60-102 (triple)</a:t>
            </a:r>
          </a:p>
        </p:txBody>
      </p:sp>
      <p:sp>
        <p:nvSpPr>
          <p:cNvPr id="4" name="Slide Number Placeholder 3"/>
          <p:cNvSpPr>
            <a:spLocks noGrp="1"/>
          </p:cNvSpPr>
          <p:nvPr>
            <p:ph type="sldNum" sz="quarter" idx="10"/>
          </p:nvPr>
        </p:nvSpPr>
        <p:spPr/>
        <p:txBody>
          <a:bodyPr/>
          <a:lstStyle/>
          <a:p>
            <a:fld id="{7EFBDBA2-74C1-4200-8E84-EE0AC83A68C6}" type="slidenum">
              <a:rPr lang="en-US" smtClean="0"/>
              <a:t>21</a:t>
            </a:fld>
            <a:endParaRPr lang="en-US"/>
          </a:p>
        </p:txBody>
      </p:sp>
    </p:spTree>
    <p:extLst>
      <p:ext uri="{BB962C8B-B14F-4D97-AF65-F5344CB8AC3E}">
        <p14:creationId xmlns:p14="http://schemas.microsoft.com/office/powerpoint/2010/main" val="187440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A.C.A</a:t>
            </a:r>
            <a:r>
              <a:rPr lang="en-US" baseline="0" dirty="0" smtClean="0"/>
              <a:t>. 18-60-102 (triple)</a:t>
            </a:r>
          </a:p>
        </p:txBody>
      </p:sp>
      <p:sp>
        <p:nvSpPr>
          <p:cNvPr id="4" name="Slide Number Placeholder 3"/>
          <p:cNvSpPr>
            <a:spLocks noGrp="1"/>
          </p:cNvSpPr>
          <p:nvPr>
            <p:ph type="sldNum" sz="quarter" idx="10"/>
          </p:nvPr>
        </p:nvSpPr>
        <p:spPr/>
        <p:txBody>
          <a:bodyPr/>
          <a:lstStyle/>
          <a:p>
            <a:fld id="{7EFBDBA2-74C1-4200-8E84-EE0AC83A68C6}" type="slidenum">
              <a:rPr lang="en-US" smtClean="0"/>
              <a:t>22</a:t>
            </a:fld>
            <a:endParaRPr lang="en-US"/>
          </a:p>
        </p:txBody>
      </p:sp>
    </p:spTree>
    <p:extLst>
      <p:ext uri="{BB962C8B-B14F-4D97-AF65-F5344CB8AC3E}">
        <p14:creationId xmlns:p14="http://schemas.microsoft.com/office/powerpoint/2010/main" val="1874403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AMI 2002 (partial taking), 2005 (complete taking)</a:t>
            </a:r>
            <a:endParaRPr lang="en-US" dirty="0"/>
          </a:p>
        </p:txBody>
      </p:sp>
      <p:sp>
        <p:nvSpPr>
          <p:cNvPr id="4" name="Slide Number Placeholder 3"/>
          <p:cNvSpPr>
            <a:spLocks noGrp="1"/>
          </p:cNvSpPr>
          <p:nvPr>
            <p:ph type="sldNum" sz="quarter" idx="10"/>
          </p:nvPr>
        </p:nvSpPr>
        <p:spPr/>
        <p:txBody>
          <a:bodyPr/>
          <a:lstStyle/>
          <a:p>
            <a:fld id="{7EFBDBA2-74C1-4200-8E84-EE0AC83A68C6}" type="slidenum">
              <a:rPr lang="en-US" smtClean="0"/>
              <a:t>23</a:t>
            </a:fld>
            <a:endParaRPr lang="en-US"/>
          </a:p>
        </p:txBody>
      </p:sp>
    </p:spTree>
    <p:extLst>
      <p:ext uri="{BB962C8B-B14F-4D97-AF65-F5344CB8AC3E}">
        <p14:creationId xmlns:p14="http://schemas.microsoft.com/office/powerpoint/2010/main" val="722168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AMI 2003 (partial</a:t>
            </a:r>
            <a:r>
              <a:rPr lang="en-US" baseline="0" dirty="0" smtClean="0"/>
              <a:t> taking); AMI 2005 (complete taking)l </a:t>
            </a:r>
            <a:r>
              <a:rPr lang="en-US" baseline="0" dirty="0" err="1" smtClean="0"/>
              <a:t>DeBoer</a:t>
            </a:r>
            <a:r>
              <a:rPr lang="en-US" baseline="0" dirty="0" smtClean="0"/>
              <a:t>, 82 Ark. App. 400</a:t>
            </a:r>
            <a:endParaRPr lang="en-US" dirty="0"/>
          </a:p>
        </p:txBody>
      </p:sp>
      <p:sp>
        <p:nvSpPr>
          <p:cNvPr id="4" name="Slide Number Placeholder 3"/>
          <p:cNvSpPr>
            <a:spLocks noGrp="1"/>
          </p:cNvSpPr>
          <p:nvPr>
            <p:ph type="sldNum" sz="quarter" idx="10"/>
          </p:nvPr>
        </p:nvSpPr>
        <p:spPr/>
        <p:txBody>
          <a:bodyPr/>
          <a:lstStyle/>
          <a:p>
            <a:fld id="{7EFBDBA2-74C1-4200-8E84-EE0AC83A68C6}" type="slidenum">
              <a:rPr lang="en-US" smtClean="0"/>
              <a:t>24</a:t>
            </a:fld>
            <a:endParaRPr lang="en-US"/>
          </a:p>
        </p:txBody>
      </p:sp>
    </p:spTree>
    <p:extLst>
      <p:ext uri="{BB962C8B-B14F-4D97-AF65-F5344CB8AC3E}">
        <p14:creationId xmlns:p14="http://schemas.microsoft.com/office/powerpoint/2010/main" val="1520128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feet wide by 127</a:t>
            </a:r>
            <a:r>
              <a:rPr lang="en-US" baseline="0" dirty="0" smtClean="0"/>
              <a:t> feet long = area of cut.  </a:t>
            </a:r>
            <a:endParaRPr lang="en-US" dirty="0"/>
          </a:p>
        </p:txBody>
      </p:sp>
      <p:sp>
        <p:nvSpPr>
          <p:cNvPr id="4" name="Slide Number Placeholder 3"/>
          <p:cNvSpPr>
            <a:spLocks noGrp="1"/>
          </p:cNvSpPr>
          <p:nvPr>
            <p:ph type="sldNum" sz="quarter" idx="10"/>
          </p:nvPr>
        </p:nvSpPr>
        <p:spPr/>
        <p:txBody>
          <a:bodyPr/>
          <a:lstStyle/>
          <a:p>
            <a:fld id="{7EFBDBA2-74C1-4200-8E84-EE0AC83A68C6}" type="slidenum">
              <a:rPr lang="en-US" smtClean="0"/>
              <a:t>26</a:t>
            </a:fld>
            <a:endParaRPr lang="en-US"/>
          </a:p>
        </p:txBody>
      </p:sp>
    </p:spTree>
    <p:extLst>
      <p:ext uri="{BB962C8B-B14F-4D97-AF65-F5344CB8AC3E}">
        <p14:creationId xmlns:p14="http://schemas.microsoft.com/office/powerpoint/2010/main" val="952219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AMI 2003 (partial</a:t>
            </a:r>
            <a:r>
              <a:rPr lang="en-US" baseline="0" dirty="0" smtClean="0"/>
              <a:t> taking); AMI 2005 (complete taking)l </a:t>
            </a:r>
            <a:r>
              <a:rPr lang="en-US" baseline="0" dirty="0" err="1" smtClean="0"/>
              <a:t>DeBoer</a:t>
            </a:r>
            <a:r>
              <a:rPr lang="en-US" baseline="0" dirty="0" smtClean="0"/>
              <a:t>, 82 Ark. App. 400</a:t>
            </a:r>
            <a:endParaRPr lang="en-US" dirty="0"/>
          </a:p>
        </p:txBody>
      </p:sp>
      <p:sp>
        <p:nvSpPr>
          <p:cNvPr id="4" name="Slide Number Placeholder 3"/>
          <p:cNvSpPr>
            <a:spLocks noGrp="1"/>
          </p:cNvSpPr>
          <p:nvPr>
            <p:ph type="sldNum" sz="quarter" idx="10"/>
          </p:nvPr>
        </p:nvSpPr>
        <p:spPr/>
        <p:txBody>
          <a:bodyPr/>
          <a:lstStyle/>
          <a:p>
            <a:fld id="{7EFBDBA2-74C1-4200-8E84-EE0AC83A68C6}" type="slidenum">
              <a:rPr lang="en-US" smtClean="0"/>
              <a:t>28</a:t>
            </a:fld>
            <a:endParaRPr lang="en-US"/>
          </a:p>
        </p:txBody>
      </p:sp>
    </p:spTree>
    <p:extLst>
      <p:ext uri="{BB962C8B-B14F-4D97-AF65-F5344CB8AC3E}">
        <p14:creationId xmlns:p14="http://schemas.microsoft.com/office/powerpoint/2010/main" val="1520128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AMI 2003 (partial</a:t>
            </a:r>
            <a:r>
              <a:rPr lang="en-US" baseline="0" dirty="0" smtClean="0"/>
              <a:t> taking); AMI 2005 (complete </a:t>
            </a:r>
            <a:r>
              <a:rPr lang="en-US" baseline="0" smtClean="0"/>
              <a:t>taking); </a:t>
            </a:r>
            <a:r>
              <a:rPr lang="en-US" baseline="0" dirty="0" err="1" smtClean="0"/>
              <a:t>DeBoer</a:t>
            </a:r>
            <a:r>
              <a:rPr lang="en-US" baseline="0" dirty="0" smtClean="0"/>
              <a:t>, 82 Ark. App. 400</a:t>
            </a:r>
            <a:endParaRPr lang="en-US" dirty="0"/>
          </a:p>
        </p:txBody>
      </p:sp>
      <p:sp>
        <p:nvSpPr>
          <p:cNvPr id="4" name="Slide Number Placeholder 3"/>
          <p:cNvSpPr>
            <a:spLocks noGrp="1"/>
          </p:cNvSpPr>
          <p:nvPr>
            <p:ph type="sldNum" sz="quarter" idx="10"/>
          </p:nvPr>
        </p:nvSpPr>
        <p:spPr/>
        <p:txBody>
          <a:bodyPr/>
          <a:lstStyle/>
          <a:p>
            <a:fld id="{7EFBDBA2-74C1-4200-8E84-EE0AC83A68C6}" type="slidenum">
              <a:rPr lang="en-US" smtClean="0"/>
              <a:t>29</a:t>
            </a:fld>
            <a:endParaRPr lang="en-US"/>
          </a:p>
        </p:txBody>
      </p:sp>
    </p:spTree>
    <p:extLst>
      <p:ext uri="{BB962C8B-B14F-4D97-AF65-F5344CB8AC3E}">
        <p14:creationId xmlns:p14="http://schemas.microsoft.com/office/powerpoint/2010/main" val="1520128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Rogers v. Frank Mitchell Co., 908 </a:t>
            </a:r>
            <a:r>
              <a:rPr lang="en-US" dirty="0" err="1" smtClean="0"/>
              <a:t>S.W.2d</a:t>
            </a:r>
            <a:r>
              <a:rPr lang="en-US" dirty="0" smtClean="0"/>
              <a:t> 387 (Mo. Ct. App. 1995)</a:t>
            </a:r>
            <a:r>
              <a:rPr lang="en-US" baseline="0" dirty="0" smtClean="0"/>
              <a:t> (questions of fact reversed summary judgment dismissal of contractor under “Acceptance Doctrine” because </a:t>
            </a:r>
            <a:endParaRPr lang="en-US" dirty="0"/>
          </a:p>
        </p:txBody>
      </p:sp>
      <p:sp>
        <p:nvSpPr>
          <p:cNvPr id="4" name="Slide Number Placeholder 3"/>
          <p:cNvSpPr>
            <a:spLocks noGrp="1"/>
          </p:cNvSpPr>
          <p:nvPr>
            <p:ph type="sldNum" sz="quarter" idx="10"/>
          </p:nvPr>
        </p:nvSpPr>
        <p:spPr/>
        <p:txBody>
          <a:bodyPr/>
          <a:lstStyle/>
          <a:p>
            <a:fld id="{7EFBDBA2-74C1-4200-8E84-EE0AC83A68C6}" type="slidenum">
              <a:rPr lang="en-US" smtClean="0"/>
              <a:t>30</a:t>
            </a:fld>
            <a:endParaRPr lang="en-US"/>
          </a:p>
        </p:txBody>
      </p:sp>
    </p:spTree>
    <p:extLst>
      <p:ext uri="{BB962C8B-B14F-4D97-AF65-F5344CB8AC3E}">
        <p14:creationId xmlns:p14="http://schemas.microsoft.com/office/powerpoint/2010/main" val="558442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Smith v. Rogers</a:t>
            </a:r>
            <a:r>
              <a:rPr lang="en-US" baseline="0" dirty="0" smtClean="0"/>
              <a:t> Group, Inc., 348 Ark. 241 (2002)  Under the acquired-immunity doctrine, a contractor for a public agency shares the sovereign immunity of the public body from liability for incidental damages necessarily involved in the performance of the contract.  However, it does not protect a contractor who performs the public contract in a negligent manner.</a:t>
            </a:r>
          </a:p>
          <a:p>
            <a:endParaRPr lang="en-US" baseline="0" dirty="0" smtClean="0"/>
          </a:p>
          <a:p>
            <a:r>
              <a:rPr lang="en-US" baseline="0" dirty="0" smtClean="0"/>
              <a:t>2. </a:t>
            </a:r>
            <a:r>
              <a:rPr lang="en-US" baseline="0" dirty="0" err="1" smtClean="0"/>
              <a:t>Suneson</a:t>
            </a:r>
            <a:r>
              <a:rPr lang="en-US" baseline="0" dirty="0" smtClean="0"/>
              <a:t> v. Holloway Const. Co., 337 Ark. 571, 992 </a:t>
            </a:r>
            <a:r>
              <a:rPr lang="en-US" baseline="0" dirty="0" err="1" smtClean="0"/>
              <a:t>S.W.2d</a:t>
            </a:r>
            <a:r>
              <a:rPr lang="en-US" baseline="0" dirty="0" smtClean="0"/>
              <a:t> 79 (1999)</a:t>
            </a:r>
            <a:endParaRPr lang="en-US" dirty="0" smtClean="0"/>
          </a:p>
          <a:p>
            <a:endParaRPr lang="en-US" dirty="0" smtClean="0"/>
          </a:p>
          <a:p>
            <a:r>
              <a:rPr lang="en-US" dirty="0" smtClean="0"/>
              <a:t>3. Brown v. ConocoPhillips Pipeline Co.,</a:t>
            </a:r>
            <a:r>
              <a:rPr lang="en-US" baseline="0" dirty="0" smtClean="0"/>
              <a:t> 47 Kan. App. </a:t>
            </a:r>
            <a:r>
              <a:rPr lang="en-US" baseline="0" dirty="0" err="1" smtClean="0"/>
              <a:t>2d</a:t>
            </a:r>
            <a:r>
              <a:rPr lang="en-US" baseline="0" dirty="0" smtClean="0"/>
              <a:t> 26 (2012)  Recorded pipeline easement gave pipeline company the right to “lay, maintain, operate, inspect, and remove” its pipeline.   Seventy foot tall pin oak two feet from buried pipeline and having 90% of its roots in the top three feet of ground substantially interferes with company’s easement, principally because the evidence was undisputed that the tree roots could significantly harm the pipeline which was believed to be buried at a depth of three feet.</a:t>
            </a:r>
            <a:endParaRPr lang="en-US" dirty="0"/>
          </a:p>
        </p:txBody>
      </p:sp>
      <p:sp>
        <p:nvSpPr>
          <p:cNvPr id="4" name="Slide Number Placeholder 3"/>
          <p:cNvSpPr>
            <a:spLocks noGrp="1"/>
          </p:cNvSpPr>
          <p:nvPr>
            <p:ph type="sldNum" sz="quarter" idx="10"/>
          </p:nvPr>
        </p:nvSpPr>
        <p:spPr/>
        <p:txBody>
          <a:bodyPr/>
          <a:lstStyle/>
          <a:p>
            <a:fld id="{7EFBDBA2-74C1-4200-8E84-EE0AC83A68C6}" type="slidenum">
              <a:rPr lang="en-US" smtClean="0"/>
              <a:t>31</a:t>
            </a:fld>
            <a:endParaRPr lang="en-US"/>
          </a:p>
        </p:txBody>
      </p:sp>
    </p:spTree>
    <p:extLst>
      <p:ext uri="{BB962C8B-B14F-4D97-AF65-F5344CB8AC3E}">
        <p14:creationId xmlns:p14="http://schemas.microsoft.com/office/powerpoint/2010/main" val="367306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t>
            </a:r>
            <a:r>
              <a:rPr lang="en-US" baseline="0" dirty="0" smtClean="0"/>
              <a:t> most popular rule</a:t>
            </a:r>
            <a:endParaRPr lang="en-US" dirty="0"/>
          </a:p>
        </p:txBody>
      </p:sp>
      <p:sp>
        <p:nvSpPr>
          <p:cNvPr id="4" name="Slide Number Placeholder 3"/>
          <p:cNvSpPr>
            <a:spLocks noGrp="1"/>
          </p:cNvSpPr>
          <p:nvPr>
            <p:ph type="sldNum" sz="quarter" idx="10"/>
          </p:nvPr>
        </p:nvSpPr>
        <p:spPr/>
        <p:txBody>
          <a:bodyPr/>
          <a:lstStyle/>
          <a:p>
            <a:fld id="{7EFBDBA2-74C1-4200-8E84-EE0AC83A68C6}" type="slidenum">
              <a:rPr lang="en-US" smtClean="0"/>
              <a:t>7</a:t>
            </a:fld>
            <a:endParaRPr lang="en-US"/>
          </a:p>
        </p:txBody>
      </p:sp>
    </p:spTree>
    <p:extLst>
      <p:ext uri="{BB962C8B-B14F-4D97-AF65-F5344CB8AC3E}">
        <p14:creationId xmlns:p14="http://schemas.microsoft.com/office/powerpoint/2010/main" val="196235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Restatement (Second)</a:t>
            </a:r>
            <a:r>
              <a:rPr lang="en-US" baseline="0" dirty="0" smtClean="0"/>
              <a:t> Torts 839, 840 (1979)</a:t>
            </a:r>
            <a:endParaRPr lang="en-US" dirty="0"/>
          </a:p>
        </p:txBody>
      </p:sp>
      <p:sp>
        <p:nvSpPr>
          <p:cNvPr id="4" name="Slide Number Placeholder 3"/>
          <p:cNvSpPr>
            <a:spLocks noGrp="1"/>
          </p:cNvSpPr>
          <p:nvPr>
            <p:ph type="sldNum" sz="quarter" idx="10"/>
          </p:nvPr>
        </p:nvSpPr>
        <p:spPr/>
        <p:txBody>
          <a:bodyPr/>
          <a:lstStyle/>
          <a:p>
            <a:fld id="{7EFBDBA2-74C1-4200-8E84-EE0AC83A68C6}" type="slidenum">
              <a:rPr lang="en-US" smtClean="0"/>
              <a:t>8</a:t>
            </a:fld>
            <a:endParaRPr lang="en-US"/>
          </a:p>
        </p:txBody>
      </p:sp>
    </p:spTree>
    <p:extLst>
      <p:ext uri="{BB962C8B-B14F-4D97-AF65-F5344CB8AC3E}">
        <p14:creationId xmlns:p14="http://schemas.microsoft.com/office/powerpoint/2010/main" val="92986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Gathings</a:t>
            </a:r>
            <a:r>
              <a:rPr lang="en-US" dirty="0" smtClean="0"/>
              <a:t> v. Johns, 216 Ark. 668, 670, 226 </a:t>
            </a:r>
            <a:r>
              <a:rPr lang="en-US" dirty="0" err="1" smtClean="0"/>
              <a:t>S.W.2d</a:t>
            </a:r>
            <a:r>
              <a:rPr lang="en-US" dirty="0" smtClean="0"/>
              <a:t> 978, 980 (1950)</a:t>
            </a:r>
            <a:endParaRPr lang="en-US" dirty="0"/>
          </a:p>
        </p:txBody>
      </p:sp>
      <p:sp>
        <p:nvSpPr>
          <p:cNvPr id="4" name="Slide Number Placeholder 3"/>
          <p:cNvSpPr>
            <a:spLocks noGrp="1"/>
          </p:cNvSpPr>
          <p:nvPr>
            <p:ph type="sldNum" sz="quarter" idx="10"/>
          </p:nvPr>
        </p:nvSpPr>
        <p:spPr/>
        <p:txBody>
          <a:bodyPr/>
          <a:lstStyle/>
          <a:p>
            <a:fld id="{7EFBDBA2-74C1-4200-8E84-EE0AC83A68C6}" type="slidenum">
              <a:rPr lang="en-US" smtClean="0"/>
              <a:t>11</a:t>
            </a:fld>
            <a:endParaRPr lang="en-US"/>
          </a:p>
        </p:txBody>
      </p:sp>
    </p:spTree>
    <p:extLst>
      <p:ext uri="{BB962C8B-B14F-4D97-AF65-F5344CB8AC3E}">
        <p14:creationId xmlns:p14="http://schemas.microsoft.com/office/powerpoint/2010/main" val="20078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Silver Palm Properties,</a:t>
            </a:r>
            <a:r>
              <a:rPr lang="en-US" baseline="0" dirty="0" smtClean="0"/>
              <a:t> Inc. v Sullivan, 541 So. </a:t>
            </a:r>
            <a:r>
              <a:rPr lang="en-US" baseline="0" dirty="0" err="1" smtClean="0"/>
              <a:t>3d</a:t>
            </a:r>
            <a:r>
              <a:rPr lang="en-US" baseline="0" dirty="0" smtClean="0"/>
              <a:t> 624 (Fla. Ct. App. 1989) No liability.  County, not landowner, owned and maintained the roadway surface.  Landowner had no right to repair or alter the surface of the roadway.  However, if branch had hung off property and obstructed a traffic control device, landowner could be held liable for not trimming overhanging vegetation.  </a:t>
            </a:r>
          </a:p>
          <a:p>
            <a:endParaRPr lang="en-US" baseline="0" dirty="0" smtClean="0"/>
          </a:p>
          <a:p>
            <a:r>
              <a:rPr lang="en-US" dirty="0" smtClean="0"/>
              <a:t>“To impose upon a landowner a duty to undertake root trenching or tree topping purely in anticipation that subterranean growth may alter the surface of a public right-of-way at some indeterminate time in the future is both burdensome and unreasonable.”</a:t>
            </a:r>
            <a:endParaRPr lang="en-US" dirty="0"/>
          </a:p>
        </p:txBody>
      </p:sp>
      <p:sp>
        <p:nvSpPr>
          <p:cNvPr id="4" name="Slide Number Placeholder 3"/>
          <p:cNvSpPr>
            <a:spLocks noGrp="1"/>
          </p:cNvSpPr>
          <p:nvPr>
            <p:ph type="sldNum" sz="quarter" idx="10"/>
          </p:nvPr>
        </p:nvSpPr>
        <p:spPr/>
        <p:txBody>
          <a:bodyPr/>
          <a:lstStyle/>
          <a:p>
            <a:fld id="{7EFBDBA2-74C1-4200-8E84-EE0AC83A68C6}" type="slidenum">
              <a:rPr lang="en-US" smtClean="0"/>
              <a:t>14</a:t>
            </a:fld>
            <a:endParaRPr lang="en-US"/>
          </a:p>
        </p:txBody>
      </p:sp>
    </p:spTree>
    <p:extLst>
      <p:ext uri="{BB962C8B-B14F-4D97-AF65-F5344CB8AC3E}">
        <p14:creationId xmlns:p14="http://schemas.microsoft.com/office/powerpoint/2010/main" val="426503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Williams</a:t>
            </a:r>
            <a:r>
              <a:rPr lang="en-US" baseline="0" dirty="0" smtClean="0"/>
              <a:t> v. Davis, 974 </a:t>
            </a:r>
            <a:r>
              <a:rPr lang="en-US" baseline="0" dirty="0" err="1" smtClean="0"/>
              <a:t>So.2d</a:t>
            </a:r>
            <a:r>
              <a:rPr lang="en-US" baseline="0" dirty="0" smtClean="0"/>
              <a:t> 1052 (Fla. 2007) (liability can flow but, in this case, there was no evidence that branches had grown outside of the landowner’s property) </a:t>
            </a:r>
            <a:endParaRPr lang="en-US" dirty="0"/>
          </a:p>
        </p:txBody>
      </p:sp>
      <p:sp>
        <p:nvSpPr>
          <p:cNvPr id="4" name="Slide Number Placeholder 3"/>
          <p:cNvSpPr>
            <a:spLocks noGrp="1"/>
          </p:cNvSpPr>
          <p:nvPr>
            <p:ph type="sldNum" sz="quarter" idx="10"/>
          </p:nvPr>
        </p:nvSpPr>
        <p:spPr/>
        <p:txBody>
          <a:bodyPr/>
          <a:lstStyle/>
          <a:p>
            <a:fld id="{7EFBDBA2-74C1-4200-8E84-EE0AC83A68C6}" type="slidenum">
              <a:rPr lang="en-US" smtClean="0"/>
              <a:t>15</a:t>
            </a:fld>
            <a:endParaRPr lang="en-US"/>
          </a:p>
        </p:txBody>
      </p:sp>
    </p:spTree>
    <p:extLst>
      <p:ext uri="{BB962C8B-B14F-4D97-AF65-F5344CB8AC3E}">
        <p14:creationId xmlns:p14="http://schemas.microsoft.com/office/powerpoint/2010/main" val="32438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Restatement</a:t>
            </a:r>
            <a:r>
              <a:rPr lang="en-US" baseline="0" dirty="0" smtClean="0"/>
              <a:t> (Second) Torts 363 was acknowledged in </a:t>
            </a:r>
            <a:r>
              <a:rPr lang="en-US" dirty="0" err="1" smtClean="0"/>
              <a:t>Driggers</a:t>
            </a:r>
            <a:r>
              <a:rPr lang="en-US" dirty="0" smtClean="0"/>
              <a:t> v. Locke, 323 Ark. 63, 913 </a:t>
            </a:r>
            <a:r>
              <a:rPr lang="en-US" dirty="0" err="1" smtClean="0"/>
              <a:t>S.W.2d</a:t>
            </a:r>
            <a:r>
              <a:rPr lang="en-US" dirty="0" smtClean="0"/>
              <a:t> 269, 273 (1996) but found not to be applicable because vegetation</a:t>
            </a:r>
            <a:r>
              <a:rPr lang="en-US" baseline="0" dirty="0" smtClean="0"/>
              <a:t> involved ornamental shrubs not trees.  Dissent argued that 364 was applicable.</a:t>
            </a:r>
            <a:endParaRPr lang="en-US" dirty="0"/>
          </a:p>
        </p:txBody>
      </p:sp>
      <p:sp>
        <p:nvSpPr>
          <p:cNvPr id="4" name="Slide Number Placeholder 3"/>
          <p:cNvSpPr>
            <a:spLocks noGrp="1"/>
          </p:cNvSpPr>
          <p:nvPr>
            <p:ph type="sldNum" sz="quarter" idx="10"/>
          </p:nvPr>
        </p:nvSpPr>
        <p:spPr/>
        <p:txBody>
          <a:bodyPr/>
          <a:lstStyle/>
          <a:p>
            <a:fld id="{7EFBDBA2-74C1-4200-8E84-EE0AC83A68C6}" type="slidenum">
              <a:rPr lang="en-US" smtClean="0"/>
              <a:t>16</a:t>
            </a:fld>
            <a:endParaRPr lang="en-US"/>
          </a:p>
        </p:txBody>
      </p:sp>
    </p:spTree>
    <p:extLst>
      <p:ext uri="{BB962C8B-B14F-4D97-AF65-F5344CB8AC3E}">
        <p14:creationId xmlns:p14="http://schemas.microsoft.com/office/powerpoint/2010/main" val="1175207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Derby v. Connecticut Light and Power Co., 167 Conn. 136, 355 </a:t>
            </a:r>
            <a:r>
              <a:rPr lang="en-US" dirty="0" err="1" smtClean="0"/>
              <a:t>A.2d</a:t>
            </a:r>
            <a:r>
              <a:rPr lang="en-US" dirty="0" smtClean="0"/>
              <a:t> 244, 246.</a:t>
            </a:r>
          </a:p>
          <a:p>
            <a:endParaRPr lang="en-US" dirty="0" smtClean="0"/>
          </a:p>
          <a:p>
            <a:r>
              <a:rPr lang="en-US" dirty="0" smtClean="0"/>
              <a:t>The lower court found for the plaintiff. On appeal, the court reversed, saying that no recovery should be permitted where, as here, there is neither actual knowledge on the part of the licensor of a condition which he should realize involves an unreasonable risk of harm to the licensee, nor circumstances under which such knowledge could be imputed to the licensor.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EFBDBA2-74C1-4200-8E84-EE0AC83A68C6}" type="slidenum">
              <a:rPr lang="en-US" smtClean="0"/>
              <a:t>17</a:t>
            </a:fld>
            <a:endParaRPr lang="en-US"/>
          </a:p>
        </p:txBody>
      </p:sp>
    </p:spTree>
    <p:extLst>
      <p:ext uri="{BB962C8B-B14F-4D97-AF65-F5344CB8AC3E}">
        <p14:creationId xmlns:p14="http://schemas.microsoft.com/office/powerpoint/2010/main" val="1175207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AMI </a:t>
            </a:r>
            <a:r>
              <a:rPr lang="en-US" dirty="0" err="1" smtClean="0"/>
              <a:t>2226A</a:t>
            </a:r>
            <a:r>
              <a:rPr lang="en-US" dirty="0" smtClean="0"/>
              <a:t> Comment</a:t>
            </a:r>
            <a:endParaRPr lang="en-US" dirty="0"/>
          </a:p>
        </p:txBody>
      </p:sp>
      <p:sp>
        <p:nvSpPr>
          <p:cNvPr id="4" name="Slide Number Placeholder 3"/>
          <p:cNvSpPr>
            <a:spLocks noGrp="1"/>
          </p:cNvSpPr>
          <p:nvPr>
            <p:ph type="sldNum" sz="quarter" idx="10"/>
          </p:nvPr>
        </p:nvSpPr>
        <p:spPr/>
        <p:txBody>
          <a:bodyPr/>
          <a:lstStyle/>
          <a:p>
            <a:fld id="{7EFBDBA2-74C1-4200-8E84-EE0AC83A68C6}" type="slidenum">
              <a:rPr lang="en-US" smtClean="0"/>
              <a:t>20</a:t>
            </a:fld>
            <a:endParaRPr lang="en-US"/>
          </a:p>
        </p:txBody>
      </p:sp>
    </p:spTree>
    <p:extLst>
      <p:ext uri="{BB962C8B-B14F-4D97-AF65-F5344CB8AC3E}">
        <p14:creationId xmlns:p14="http://schemas.microsoft.com/office/powerpoint/2010/main" val="3350162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77A17-ABFD-44F6-BBC7-2E230466DDDA}" type="datetime1">
              <a:rPr lang="en-US" smtClean="0"/>
              <a:t>5/16/2017</a:t>
            </a:fld>
            <a:endParaRPr lang="en-US"/>
          </a:p>
        </p:txBody>
      </p:sp>
      <p:sp>
        <p:nvSpPr>
          <p:cNvPr id="5" name="Footer Placeholder 4"/>
          <p:cNvSpPr>
            <a:spLocks noGrp="1"/>
          </p:cNvSpPr>
          <p:nvPr>
            <p:ph type="ftr" sz="quarter" idx="11"/>
          </p:nvPr>
        </p:nvSpPr>
        <p:spPr/>
        <p:txBody>
          <a:bodyPr/>
          <a:lstStyle/>
          <a:p>
            <a:r>
              <a:rPr lang="en-US" smtClean="0"/>
              <a:t>John Keeling Baker, Esquire                      Mitchell Williams Law Offices - Little Rock</a:t>
            </a:r>
            <a:endParaRPr lang="en-US"/>
          </a:p>
        </p:txBody>
      </p:sp>
      <p:sp>
        <p:nvSpPr>
          <p:cNvPr id="6" name="Slide Number Placeholder 5"/>
          <p:cNvSpPr>
            <a:spLocks noGrp="1"/>
          </p:cNvSpPr>
          <p:nvPr>
            <p:ph type="sldNum" sz="quarter" idx="12"/>
          </p:nvPr>
        </p:nvSpPr>
        <p:spPr/>
        <p:txBody>
          <a:bodyPr/>
          <a:lstStyle/>
          <a:p>
            <a:fld id="{4A32A747-3546-408A-A3A3-5F28DC3BB5C3}" type="slidenum">
              <a:rPr lang="en-US" smtClean="0"/>
              <a:t>‹#›</a:t>
            </a:fld>
            <a:endParaRPr lang="en-US"/>
          </a:p>
        </p:txBody>
      </p:sp>
    </p:spTree>
    <p:extLst>
      <p:ext uri="{BB962C8B-B14F-4D97-AF65-F5344CB8AC3E}">
        <p14:creationId xmlns:p14="http://schemas.microsoft.com/office/powerpoint/2010/main" val="75595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B7E01-BFDC-48CB-AE4E-B3450041335E}" type="datetime1">
              <a:rPr lang="en-US" smtClean="0"/>
              <a:t>5/16/2017</a:t>
            </a:fld>
            <a:endParaRPr lang="en-US"/>
          </a:p>
        </p:txBody>
      </p:sp>
      <p:sp>
        <p:nvSpPr>
          <p:cNvPr id="5" name="Footer Placeholder 4"/>
          <p:cNvSpPr>
            <a:spLocks noGrp="1"/>
          </p:cNvSpPr>
          <p:nvPr>
            <p:ph type="ftr" sz="quarter" idx="11"/>
          </p:nvPr>
        </p:nvSpPr>
        <p:spPr/>
        <p:txBody>
          <a:bodyPr/>
          <a:lstStyle/>
          <a:p>
            <a:r>
              <a:rPr lang="en-US" smtClean="0"/>
              <a:t>John Keeling Baker, Esquire                      Mitchell Williams Law Offices - Little Rock</a:t>
            </a:r>
            <a:endParaRPr lang="en-US"/>
          </a:p>
        </p:txBody>
      </p:sp>
      <p:sp>
        <p:nvSpPr>
          <p:cNvPr id="6" name="Slide Number Placeholder 5"/>
          <p:cNvSpPr>
            <a:spLocks noGrp="1"/>
          </p:cNvSpPr>
          <p:nvPr>
            <p:ph type="sldNum" sz="quarter" idx="12"/>
          </p:nvPr>
        </p:nvSpPr>
        <p:spPr/>
        <p:txBody>
          <a:bodyPr/>
          <a:lstStyle/>
          <a:p>
            <a:fld id="{4A32A747-3546-408A-A3A3-5F28DC3BB5C3}" type="slidenum">
              <a:rPr lang="en-US" smtClean="0"/>
              <a:t>‹#›</a:t>
            </a:fld>
            <a:endParaRPr lang="en-US"/>
          </a:p>
        </p:txBody>
      </p:sp>
    </p:spTree>
    <p:extLst>
      <p:ext uri="{BB962C8B-B14F-4D97-AF65-F5344CB8AC3E}">
        <p14:creationId xmlns:p14="http://schemas.microsoft.com/office/powerpoint/2010/main" val="18155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FB3AE-3B4D-424A-B62A-9CB214618014}" type="datetime1">
              <a:rPr lang="en-US" smtClean="0"/>
              <a:t>5/16/2017</a:t>
            </a:fld>
            <a:endParaRPr lang="en-US"/>
          </a:p>
        </p:txBody>
      </p:sp>
      <p:sp>
        <p:nvSpPr>
          <p:cNvPr id="5" name="Footer Placeholder 4"/>
          <p:cNvSpPr>
            <a:spLocks noGrp="1"/>
          </p:cNvSpPr>
          <p:nvPr>
            <p:ph type="ftr" sz="quarter" idx="11"/>
          </p:nvPr>
        </p:nvSpPr>
        <p:spPr/>
        <p:txBody>
          <a:bodyPr/>
          <a:lstStyle/>
          <a:p>
            <a:r>
              <a:rPr lang="en-US" smtClean="0"/>
              <a:t>John Keeling Baker, Esquire                      Mitchell Williams Law Offices - Little Rock</a:t>
            </a:r>
            <a:endParaRPr lang="en-US"/>
          </a:p>
        </p:txBody>
      </p:sp>
      <p:sp>
        <p:nvSpPr>
          <p:cNvPr id="6" name="Slide Number Placeholder 5"/>
          <p:cNvSpPr>
            <a:spLocks noGrp="1"/>
          </p:cNvSpPr>
          <p:nvPr>
            <p:ph type="sldNum" sz="quarter" idx="12"/>
          </p:nvPr>
        </p:nvSpPr>
        <p:spPr/>
        <p:txBody>
          <a:bodyPr/>
          <a:lstStyle/>
          <a:p>
            <a:fld id="{4A32A747-3546-408A-A3A3-5F28DC3BB5C3}" type="slidenum">
              <a:rPr lang="en-US" smtClean="0"/>
              <a:t>‹#›</a:t>
            </a:fld>
            <a:endParaRPr lang="en-US"/>
          </a:p>
        </p:txBody>
      </p:sp>
    </p:spTree>
    <p:extLst>
      <p:ext uri="{BB962C8B-B14F-4D97-AF65-F5344CB8AC3E}">
        <p14:creationId xmlns:p14="http://schemas.microsoft.com/office/powerpoint/2010/main" val="88795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8FB2E-912F-4FDC-B7B7-B8CE8ED5EE54}" type="datetime1">
              <a:rPr lang="en-US" smtClean="0"/>
              <a:t>5/16/2017</a:t>
            </a:fld>
            <a:endParaRPr lang="en-US"/>
          </a:p>
        </p:txBody>
      </p:sp>
      <p:sp>
        <p:nvSpPr>
          <p:cNvPr id="5" name="Footer Placeholder 4"/>
          <p:cNvSpPr>
            <a:spLocks noGrp="1"/>
          </p:cNvSpPr>
          <p:nvPr>
            <p:ph type="ftr" sz="quarter" idx="11"/>
          </p:nvPr>
        </p:nvSpPr>
        <p:spPr/>
        <p:txBody>
          <a:bodyPr/>
          <a:lstStyle/>
          <a:p>
            <a:r>
              <a:rPr lang="en-US" smtClean="0"/>
              <a:t>John Keeling Baker, Esquire                      Mitchell Williams Law Offices - Little Rock</a:t>
            </a:r>
            <a:endParaRPr lang="en-US"/>
          </a:p>
        </p:txBody>
      </p:sp>
      <p:sp>
        <p:nvSpPr>
          <p:cNvPr id="6" name="Slide Number Placeholder 5"/>
          <p:cNvSpPr>
            <a:spLocks noGrp="1"/>
          </p:cNvSpPr>
          <p:nvPr>
            <p:ph type="sldNum" sz="quarter" idx="12"/>
          </p:nvPr>
        </p:nvSpPr>
        <p:spPr/>
        <p:txBody>
          <a:bodyPr/>
          <a:lstStyle/>
          <a:p>
            <a:fld id="{4A32A747-3546-408A-A3A3-5F28DC3BB5C3}" type="slidenum">
              <a:rPr lang="en-US" smtClean="0"/>
              <a:t>‹#›</a:t>
            </a:fld>
            <a:endParaRPr lang="en-US"/>
          </a:p>
        </p:txBody>
      </p:sp>
    </p:spTree>
    <p:extLst>
      <p:ext uri="{BB962C8B-B14F-4D97-AF65-F5344CB8AC3E}">
        <p14:creationId xmlns:p14="http://schemas.microsoft.com/office/powerpoint/2010/main" val="393231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79049E-DA1B-4B2E-A34E-952C517E6388}" type="datetime1">
              <a:rPr lang="en-US" smtClean="0"/>
              <a:t>5/16/2017</a:t>
            </a:fld>
            <a:endParaRPr lang="en-US"/>
          </a:p>
        </p:txBody>
      </p:sp>
      <p:sp>
        <p:nvSpPr>
          <p:cNvPr id="5" name="Footer Placeholder 4"/>
          <p:cNvSpPr>
            <a:spLocks noGrp="1"/>
          </p:cNvSpPr>
          <p:nvPr>
            <p:ph type="ftr" sz="quarter" idx="11"/>
          </p:nvPr>
        </p:nvSpPr>
        <p:spPr/>
        <p:txBody>
          <a:bodyPr/>
          <a:lstStyle/>
          <a:p>
            <a:r>
              <a:rPr lang="en-US" smtClean="0"/>
              <a:t>John Keeling Baker, Esquire                      Mitchell Williams Law Offices - Little Rock</a:t>
            </a:r>
            <a:endParaRPr lang="en-US"/>
          </a:p>
        </p:txBody>
      </p:sp>
      <p:sp>
        <p:nvSpPr>
          <p:cNvPr id="6" name="Slide Number Placeholder 5"/>
          <p:cNvSpPr>
            <a:spLocks noGrp="1"/>
          </p:cNvSpPr>
          <p:nvPr>
            <p:ph type="sldNum" sz="quarter" idx="12"/>
          </p:nvPr>
        </p:nvSpPr>
        <p:spPr/>
        <p:txBody>
          <a:bodyPr/>
          <a:lstStyle/>
          <a:p>
            <a:fld id="{4A32A747-3546-408A-A3A3-5F28DC3BB5C3}" type="slidenum">
              <a:rPr lang="en-US" smtClean="0"/>
              <a:t>‹#›</a:t>
            </a:fld>
            <a:endParaRPr lang="en-US"/>
          </a:p>
        </p:txBody>
      </p:sp>
    </p:spTree>
    <p:extLst>
      <p:ext uri="{BB962C8B-B14F-4D97-AF65-F5344CB8AC3E}">
        <p14:creationId xmlns:p14="http://schemas.microsoft.com/office/powerpoint/2010/main" val="126739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15DCEA-49C6-4DAA-A294-C6A4817BF2BA}" type="datetime1">
              <a:rPr lang="en-US" smtClean="0"/>
              <a:t>5/16/2017</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
        <p:nvSpPr>
          <p:cNvPr id="7" name="Slide Number Placeholder 6"/>
          <p:cNvSpPr>
            <a:spLocks noGrp="1"/>
          </p:cNvSpPr>
          <p:nvPr>
            <p:ph type="sldNum" sz="quarter" idx="12"/>
          </p:nvPr>
        </p:nvSpPr>
        <p:spPr/>
        <p:txBody>
          <a:bodyPr/>
          <a:lstStyle/>
          <a:p>
            <a:fld id="{4A32A747-3546-408A-A3A3-5F28DC3BB5C3}" type="slidenum">
              <a:rPr lang="en-US" smtClean="0"/>
              <a:t>‹#›</a:t>
            </a:fld>
            <a:endParaRPr lang="en-US"/>
          </a:p>
        </p:txBody>
      </p:sp>
    </p:spTree>
    <p:extLst>
      <p:ext uri="{BB962C8B-B14F-4D97-AF65-F5344CB8AC3E}">
        <p14:creationId xmlns:p14="http://schemas.microsoft.com/office/powerpoint/2010/main" val="380367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9B14BE-6230-4AAF-86C0-1D38CD792875}" type="datetime1">
              <a:rPr lang="en-US" smtClean="0"/>
              <a:t>5/16/2017</a:t>
            </a:fld>
            <a:endParaRPr lang="en-US"/>
          </a:p>
        </p:txBody>
      </p:sp>
      <p:sp>
        <p:nvSpPr>
          <p:cNvPr id="8" name="Footer Placeholder 7"/>
          <p:cNvSpPr>
            <a:spLocks noGrp="1"/>
          </p:cNvSpPr>
          <p:nvPr>
            <p:ph type="ftr" sz="quarter" idx="11"/>
          </p:nvPr>
        </p:nvSpPr>
        <p:spPr/>
        <p:txBody>
          <a:bodyPr/>
          <a:lstStyle/>
          <a:p>
            <a:r>
              <a:rPr lang="en-US" smtClean="0"/>
              <a:t>John Keeling Baker, Esquire                      Mitchell Williams Law Offices - Little Rock</a:t>
            </a:r>
            <a:endParaRPr lang="en-US"/>
          </a:p>
        </p:txBody>
      </p:sp>
      <p:sp>
        <p:nvSpPr>
          <p:cNvPr id="9" name="Slide Number Placeholder 8"/>
          <p:cNvSpPr>
            <a:spLocks noGrp="1"/>
          </p:cNvSpPr>
          <p:nvPr>
            <p:ph type="sldNum" sz="quarter" idx="12"/>
          </p:nvPr>
        </p:nvSpPr>
        <p:spPr/>
        <p:txBody>
          <a:bodyPr/>
          <a:lstStyle/>
          <a:p>
            <a:fld id="{4A32A747-3546-408A-A3A3-5F28DC3BB5C3}" type="slidenum">
              <a:rPr lang="en-US" smtClean="0"/>
              <a:t>‹#›</a:t>
            </a:fld>
            <a:endParaRPr lang="en-US"/>
          </a:p>
        </p:txBody>
      </p:sp>
    </p:spTree>
    <p:extLst>
      <p:ext uri="{BB962C8B-B14F-4D97-AF65-F5344CB8AC3E}">
        <p14:creationId xmlns:p14="http://schemas.microsoft.com/office/powerpoint/2010/main" val="40313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425FC1-AF3F-411C-AA82-4FEF31FE9D15}" type="datetime1">
              <a:rPr lang="en-US" smtClean="0"/>
              <a:t>5/16/2017</a:t>
            </a:fld>
            <a:endParaRPr lang="en-US"/>
          </a:p>
        </p:txBody>
      </p:sp>
      <p:sp>
        <p:nvSpPr>
          <p:cNvPr id="4" name="Footer Placeholder 3"/>
          <p:cNvSpPr>
            <a:spLocks noGrp="1"/>
          </p:cNvSpPr>
          <p:nvPr>
            <p:ph type="ftr" sz="quarter" idx="11"/>
          </p:nvPr>
        </p:nvSpPr>
        <p:spPr/>
        <p:txBody>
          <a:bodyPr/>
          <a:lstStyle/>
          <a:p>
            <a:r>
              <a:rPr lang="en-US" smtClean="0"/>
              <a:t>John Keeling Baker, Esquire                      Mitchell Williams Law Offices - Little Rock</a:t>
            </a:r>
            <a:endParaRPr lang="en-US"/>
          </a:p>
        </p:txBody>
      </p:sp>
      <p:sp>
        <p:nvSpPr>
          <p:cNvPr id="5" name="Slide Number Placeholder 4"/>
          <p:cNvSpPr>
            <a:spLocks noGrp="1"/>
          </p:cNvSpPr>
          <p:nvPr>
            <p:ph type="sldNum" sz="quarter" idx="12"/>
          </p:nvPr>
        </p:nvSpPr>
        <p:spPr/>
        <p:txBody>
          <a:bodyPr/>
          <a:lstStyle/>
          <a:p>
            <a:fld id="{4A32A747-3546-408A-A3A3-5F28DC3BB5C3}" type="slidenum">
              <a:rPr lang="en-US" smtClean="0"/>
              <a:t>‹#›</a:t>
            </a:fld>
            <a:endParaRPr lang="en-US"/>
          </a:p>
        </p:txBody>
      </p:sp>
    </p:spTree>
    <p:extLst>
      <p:ext uri="{BB962C8B-B14F-4D97-AF65-F5344CB8AC3E}">
        <p14:creationId xmlns:p14="http://schemas.microsoft.com/office/powerpoint/2010/main" val="2967363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DEBE0-E848-4DAB-BBB9-29FB412A71BD}" type="datetime1">
              <a:rPr lang="en-US" smtClean="0"/>
              <a:t>5/16/2017</a:t>
            </a:fld>
            <a:endParaRPr lang="en-US"/>
          </a:p>
        </p:txBody>
      </p:sp>
      <p:sp>
        <p:nvSpPr>
          <p:cNvPr id="3" name="Footer Placeholder 2"/>
          <p:cNvSpPr>
            <a:spLocks noGrp="1"/>
          </p:cNvSpPr>
          <p:nvPr>
            <p:ph type="ftr" sz="quarter" idx="11"/>
          </p:nvPr>
        </p:nvSpPr>
        <p:spPr/>
        <p:txBody>
          <a:bodyPr/>
          <a:lstStyle/>
          <a:p>
            <a:r>
              <a:rPr lang="en-US" smtClean="0"/>
              <a:t>John Keeling Baker, Esquire                      Mitchell Williams Law Offices - Little Rock</a:t>
            </a:r>
            <a:endParaRPr lang="en-US"/>
          </a:p>
        </p:txBody>
      </p:sp>
      <p:sp>
        <p:nvSpPr>
          <p:cNvPr id="4" name="Slide Number Placeholder 3"/>
          <p:cNvSpPr>
            <a:spLocks noGrp="1"/>
          </p:cNvSpPr>
          <p:nvPr>
            <p:ph type="sldNum" sz="quarter" idx="12"/>
          </p:nvPr>
        </p:nvSpPr>
        <p:spPr/>
        <p:txBody>
          <a:bodyPr/>
          <a:lstStyle/>
          <a:p>
            <a:fld id="{4A32A747-3546-408A-A3A3-5F28DC3BB5C3}" type="slidenum">
              <a:rPr lang="en-US" smtClean="0"/>
              <a:t>‹#›</a:t>
            </a:fld>
            <a:endParaRPr lang="en-US"/>
          </a:p>
        </p:txBody>
      </p:sp>
    </p:spTree>
    <p:extLst>
      <p:ext uri="{BB962C8B-B14F-4D97-AF65-F5344CB8AC3E}">
        <p14:creationId xmlns:p14="http://schemas.microsoft.com/office/powerpoint/2010/main" val="95181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47989-8644-4958-B26F-6D57ACB28B63}" type="datetime1">
              <a:rPr lang="en-US" smtClean="0"/>
              <a:t>5/16/2017</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
        <p:nvSpPr>
          <p:cNvPr id="7" name="Slide Number Placeholder 6"/>
          <p:cNvSpPr>
            <a:spLocks noGrp="1"/>
          </p:cNvSpPr>
          <p:nvPr>
            <p:ph type="sldNum" sz="quarter" idx="12"/>
          </p:nvPr>
        </p:nvSpPr>
        <p:spPr/>
        <p:txBody>
          <a:bodyPr/>
          <a:lstStyle/>
          <a:p>
            <a:fld id="{4A32A747-3546-408A-A3A3-5F28DC3BB5C3}" type="slidenum">
              <a:rPr lang="en-US" smtClean="0"/>
              <a:t>‹#›</a:t>
            </a:fld>
            <a:endParaRPr lang="en-US"/>
          </a:p>
        </p:txBody>
      </p:sp>
    </p:spTree>
    <p:extLst>
      <p:ext uri="{BB962C8B-B14F-4D97-AF65-F5344CB8AC3E}">
        <p14:creationId xmlns:p14="http://schemas.microsoft.com/office/powerpoint/2010/main" val="187547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67495-C790-4C15-BF75-4FED8E34D34D}" type="datetime1">
              <a:rPr lang="en-US" smtClean="0"/>
              <a:t>5/16/2017</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
        <p:nvSpPr>
          <p:cNvPr id="7" name="Slide Number Placeholder 6"/>
          <p:cNvSpPr>
            <a:spLocks noGrp="1"/>
          </p:cNvSpPr>
          <p:nvPr>
            <p:ph type="sldNum" sz="quarter" idx="12"/>
          </p:nvPr>
        </p:nvSpPr>
        <p:spPr/>
        <p:txBody>
          <a:bodyPr/>
          <a:lstStyle/>
          <a:p>
            <a:fld id="{4A32A747-3546-408A-A3A3-5F28DC3BB5C3}" type="slidenum">
              <a:rPr lang="en-US" smtClean="0"/>
              <a:t>‹#›</a:t>
            </a:fld>
            <a:endParaRPr lang="en-US"/>
          </a:p>
        </p:txBody>
      </p:sp>
    </p:spTree>
    <p:extLst>
      <p:ext uri="{BB962C8B-B14F-4D97-AF65-F5344CB8AC3E}">
        <p14:creationId xmlns:p14="http://schemas.microsoft.com/office/powerpoint/2010/main" val="341250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57278-C9C8-4722-8C7B-D65EEB6A583B}" type="datetime1">
              <a:rPr lang="en-US" smtClean="0"/>
              <a:t>5/16/2017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John Keeling Baker, Esquire                      Mitchell Williams Law Offices - Little Rock</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2A747-3546-408A-A3A3-5F28DC3BB5C3}" type="slidenum">
              <a:rPr lang="en-US" smtClean="0"/>
              <a:t>‹#›</a:t>
            </a:fld>
            <a:endParaRPr lang="en-US"/>
          </a:p>
        </p:txBody>
      </p:sp>
    </p:spTree>
    <p:extLst>
      <p:ext uri="{BB962C8B-B14F-4D97-AF65-F5344CB8AC3E}">
        <p14:creationId xmlns:p14="http://schemas.microsoft.com/office/powerpoint/2010/main" val="2077175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2228851"/>
          </a:xfrm>
        </p:spPr>
        <p:txBody>
          <a:bodyPr/>
          <a:lstStyle/>
          <a:p>
            <a:r>
              <a:rPr lang="en-US" sz="7700" dirty="0" smtClean="0"/>
              <a:t>Tree Law</a:t>
            </a:r>
            <a:r>
              <a:rPr lang="en-US" dirty="0" smtClean="0"/>
              <a:t/>
            </a:r>
            <a:br>
              <a:rPr lang="en-US" dirty="0" smtClean="0"/>
            </a:br>
            <a:endParaRPr lang="en-US" dirty="0"/>
          </a:p>
        </p:txBody>
      </p:sp>
      <p:sp>
        <p:nvSpPr>
          <p:cNvPr id="3" name="Subtitle 2"/>
          <p:cNvSpPr>
            <a:spLocks noGrp="1"/>
          </p:cNvSpPr>
          <p:nvPr>
            <p:ph type="subTitle" idx="1"/>
          </p:nvPr>
        </p:nvSpPr>
        <p:spPr/>
        <p:txBody>
          <a:bodyPr>
            <a:normAutofit fontScale="85000" lnSpcReduction="20000"/>
          </a:bodyPr>
          <a:lstStyle/>
          <a:p>
            <a:endParaRPr lang="en-US" dirty="0" smtClean="0"/>
          </a:p>
          <a:p>
            <a:r>
              <a:rPr lang="en-US" dirty="0" smtClean="0"/>
              <a:t>John Keeling Baker, Esquire</a:t>
            </a:r>
          </a:p>
          <a:p>
            <a:r>
              <a:rPr lang="en-US" dirty="0" smtClean="0"/>
              <a:t>Mitchell Williams</a:t>
            </a:r>
          </a:p>
          <a:p>
            <a:r>
              <a:rPr lang="en-US" dirty="0" smtClean="0"/>
              <a:t>Little Rock, Arkansas</a:t>
            </a:r>
            <a:endParaRPr lang="en-US" dirty="0"/>
          </a:p>
        </p:txBody>
      </p:sp>
    </p:spTree>
    <p:extLst>
      <p:ext uri="{BB962C8B-B14F-4D97-AF65-F5344CB8AC3E}">
        <p14:creationId xmlns:p14="http://schemas.microsoft.com/office/powerpoint/2010/main" val="356699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5</a:t>
            </a:r>
            <a:r>
              <a:rPr lang="en-US" dirty="0"/>
              <a:t>. Closest Arkansas case – a 1950 hedge case out of </a:t>
            </a:r>
            <a:r>
              <a:rPr lang="en-US" dirty="0" err="1"/>
              <a:t>Luxora</a:t>
            </a:r>
            <a:r>
              <a:rPr lang="en-US" dirty="0"/>
              <a:t>, Arkansas</a:t>
            </a:r>
            <a:br>
              <a:rPr lang="en-US" dirty="0"/>
            </a:b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250" y="2729706"/>
            <a:ext cx="28575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Elaeagnus x ebbing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81200"/>
            <a:ext cx="6629400" cy="3886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A32A747-3546-408A-A3A3-5F28DC3BB5C3}"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162060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Property Damage from Trees</a:t>
            </a:r>
            <a:br>
              <a:rPr lang="en-US" dirty="0"/>
            </a:br>
            <a:r>
              <a:rPr lang="en-US" dirty="0"/>
              <a:t>* Intruding Branches &amp; Roots *</a:t>
            </a:r>
            <a:br>
              <a:rPr lang="en-US" dirty="0"/>
            </a:br>
            <a:r>
              <a:rPr lang="en-US" dirty="0"/>
              <a:t>A. Four Nuisance Principles</a:t>
            </a:r>
          </a:p>
        </p:txBody>
      </p:sp>
      <p:sp>
        <p:nvSpPr>
          <p:cNvPr id="3" name="Content Placeholder 2"/>
          <p:cNvSpPr>
            <a:spLocks noGrp="1"/>
          </p:cNvSpPr>
          <p:nvPr>
            <p:ph idx="1"/>
          </p:nvPr>
        </p:nvSpPr>
        <p:spPr>
          <a:xfrm>
            <a:off x="457200" y="1905000"/>
            <a:ext cx="8229600" cy="4221163"/>
          </a:xfrm>
        </p:spPr>
        <p:txBody>
          <a:bodyPr>
            <a:normAutofit fontScale="70000" lnSpcReduction="20000"/>
          </a:bodyPr>
          <a:lstStyle/>
          <a:p>
            <a:pPr marL="0" indent="0">
              <a:buNone/>
            </a:pPr>
            <a:r>
              <a:rPr lang="en-US" dirty="0" smtClean="0"/>
              <a:t>Along </a:t>
            </a:r>
            <a:r>
              <a:rPr lang="en-US" dirty="0"/>
              <a:t>Main </a:t>
            </a:r>
            <a:r>
              <a:rPr lang="en-US" dirty="0" smtClean="0"/>
              <a:t>Street in </a:t>
            </a:r>
            <a:r>
              <a:rPr lang="en-US" dirty="0" err="1" smtClean="0"/>
              <a:t>Luxora</a:t>
            </a:r>
            <a:r>
              <a:rPr lang="en-US" dirty="0" smtClean="0"/>
              <a:t>, Arkansas, </a:t>
            </a:r>
            <a:r>
              <a:rPr lang="en-US" dirty="0"/>
              <a:t>in 1926, Jones planted a hedge along 75 feet of what he thought was his lot’s northern boundary.  The hedge apparently grew and grew and grew and spread such that it “covered up several feet” of the adjoining property to the north. </a:t>
            </a:r>
            <a:endParaRPr lang="en-US" dirty="0" smtClean="0"/>
          </a:p>
          <a:p>
            <a:pPr marL="0" indent="0">
              <a:buNone/>
            </a:pPr>
            <a:r>
              <a:rPr lang="en-US" dirty="0" smtClean="0"/>
              <a:t>In </a:t>
            </a:r>
            <a:r>
              <a:rPr lang="en-US" dirty="0"/>
              <a:t>1943, a fellow named </a:t>
            </a:r>
            <a:r>
              <a:rPr lang="en-US" dirty="0" err="1"/>
              <a:t>Gathings</a:t>
            </a:r>
            <a:r>
              <a:rPr lang="en-US" dirty="0"/>
              <a:t> purchased that property to the north of Jones and the next year, in 1944, </a:t>
            </a:r>
            <a:r>
              <a:rPr lang="en-US" dirty="0" err="1"/>
              <a:t>Gathings</a:t>
            </a:r>
            <a:r>
              <a:rPr lang="en-US" dirty="0"/>
              <a:t> “cut </a:t>
            </a:r>
            <a:r>
              <a:rPr lang="en-US" dirty="0" smtClean="0"/>
              <a:t>down </a:t>
            </a:r>
            <a:r>
              <a:rPr lang="en-US" dirty="0"/>
              <a:t>the hedge.”  </a:t>
            </a:r>
            <a:r>
              <a:rPr lang="en-US" dirty="0" smtClean="0"/>
              <a:t>A disagreement arose as to the true location of property line.  Jones </a:t>
            </a:r>
            <a:r>
              <a:rPr lang="en-US" dirty="0"/>
              <a:t>sued </a:t>
            </a:r>
            <a:r>
              <a:rPr lang="en-US" dirty="0" err="1"/>
              <a:t>Gathings</a:t>
            </a:r>
            <a:r>
              <a:rPr lang="en-US" dirty="0"/>
              <a:t> to enjoin him from trespassing and Jones won. </a:t>
            </a:r>
            <a:r>
              <a:rPr lang="en-US" dirty="0" smtClean="0"/>
              <a:t> Supreme Court affirmed Jones’ victory.  </a:t>
            </a:r>
          </a:p>
          <a:p>
            <a:pPr marL="0" indent="0">
              <a:buNone/>
            </a:pPr>
            <a:r>
              <a:rPr lang="en-US" dirty="0" smtClean="0"/>
              <a:t>But, </a:t>
            </a:r>
            <a:r>
              <a:rPr lang="en-US" dirty="0"/>
              <a:t>at the very end of the case, the Arkansas Supreme Court  believed that “it should be pointed out” that Jones had “</a:t>
            </a:r>
            <a:r>
              <a:rPr lang="en-US" u="sng" dirty="0"/>
              <a:t>no right to maintain a spreading hedge extending over and onto [</a:t>
            </a:r>
            <a:r>
              <a:rPr lang="en-US" u="sng" dirty="0" err="1"/>
              <a:t>Gathing’s</a:t>
            </a:r>
            <a:r>
              <a:rPr lang="en-US" u="sng" dirty="0"/>
              <a:t>] adjoining land.  “[Jones’] boundary stops sharply at the [property] line fixed by the [trial court’s] decree</a:t>
            </a:r>
            <a:r>
              <a:rPr lang="en-US" dirty="0" smtClean="0"/>
              <a:t>.”  Orbiter Dicta.</a:t>
            </a:r>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11</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1730103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Personal Injuries from Trees</a:t>
            </a:r>
            <a:br>
              <a:rPr lang="en-US" dirty="0"/>
            </a:br>
            <a:r>
              <a:rPr lang="en-US" dirty="0"/>
              <a:t>* </a:t>
            </a:r>
            <a:r>
              <a:rPr lang="en-US" dirty="0" smtClean="0"/>
              <a:t>Falling or Obstructing Branches </a:t>
            </a:r>
            <a:r>
              <a:rPr lang="en-US" dirty="0"/>
              <a: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6994" y="1600200"/>
            <a:ext cx="6050011" cy="4525963"/>
          </a:xfrm>
        </p:spPr>
      </p:pic>
      <p:sp>
        <p:nvSpPr>
          <p:cNvPr id="3" name="Slide Number Placeholder 2"/>
          <p:cNvSpPr>
            <a:spLocks noGrp="1"/>
          </p:cNvSpPr>
          <p:nvPr>
            <p:ph type="sldNum" sz="quarter" idx="12"/>
          </p:nvPr>
        </p:nvSpPr>
        <p:spPr/>
        <p:txBody>
          <a:bodyPr/>
          <a:lstStyle/>
          <a:p>
            <a:fld id="{4A32A747-3546-408A-A3A3-5F28DC3BB5C3}" type="slidenum">
              <a:rPr lang="en-US" smtClean="0"/>
              <a:t>12</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2176971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a:t>Personal Injuries from Trees</a:t>
            </a:r>
            <a:br>
              <a:rPr lang="en-US" dirty="0"/>
            </a:br>
            <a:r>
              <a:rPr lang="en-US" dirty="0"/>
              <a:t>Falling/obstructing trees – </a:t>
            </a:r>
            <a:r>
              <a:rPr lang="en-US" u="sng" dirty="0"/>
              <a:t>off property</a:t>
            </a:r>
          </a:p>
        </p:txBody>
      </p:sp>
      <p:sp>
        <p:nvSpPr>
          <p:cNvPr id="3" name="Content Placeholder 2"/>
          <p:cNvSpPr>
            <a:spLocks noGrp="1"/>
          </p:cNvSpPr>
          <p:nvPr>
            <p:ph idx="1"/>
          </p:nvPr>
        </p:nvSpPr>
        <p:spPr/>
        <p:txBody>
          <a:bodyPr>
            <a:normAutofit lnSpcReduction="10000"/>
          </a:bodyPr>
          <a:lstStyle/>
          <a:p>
            <a:pPr marL="0" indent="0">
              <a:buNone/>
            </a:pPr>
            <a:r>
              <a:rPr lang="en-US" b="1" u="sng" dirty="0" smtClean="0"/>
              <a:t>You be the Judge </a:t>
            </a:r>
            <a:r>
              <a:rPr lang="en-US" dirty="0" smtClean="0"/>
              <a:t>– </a:t>
            </a:r>
          </a:p>
          <a:p>
            <a:pPr marL="0" indent="0">
              <a:buNone/>
            </a:pPr>
            <a:r>
              <a:rPr lang="en-US" dirty="0" smtClean="0"/>
              <a:t>Abe </a:t>
            </a:r>
            <a:r>
              <a:rPr lang="en-US" dirty="0"/>
              <a:t>owns a home on a 6-acre tract on a heavily traveled highway in a moderately settled area. A tree next to the highway is struck by lightning and killed. </a:t>
            </a:r>
            <a:r>
              <a:rPr lang="en-US" dirty="0" smtClean="0"/>
              <a:t>Abe </a:t>
            </a:r>
            <a:r>
              <a:rPr lang="en-US" dirty="0"/>
              <a:t>does nothing to remove the tree though he sees it every day in going to work. Over a year later, the tree falls on </a:t>
            </a:r>
            <a:r>
              <a:rPr lang="en-US" dirty="0" smtClean="0"/>
              <a:t>Bo's car out on the highway, </a:t>
            </a:r>
            <a:r>
              <a:rPr lang="en-US" dirty="0"/>
              <a:t>severely damaging it.  </a:t>
            </a:r>
            <a:r>
              <a:rPr lang="en-US" dirty="0" smtClean="0"/>
              <a:t>         </a:t>
            </a:r>
          </a:p>
          <a:p>
            <a:pPr marL="0" indent="0">
              <a:buNone/>
            </a:pPr>
            <a:r>
              <a:rPr lang="en-US" dirty="0" smtClean="0"/>
              <a:t>Is Abe subject </a:t>
            </a:r>
            <a:r>
              <a:rPr lang="en-US" dirty="0"/>
              <a:t>to liability to </a:t>
            </a:r>
            <a:r>
              <a:rPr lang="en-US" dirty="0" smtClean="0"/>
              <a:t>Bo?</a:t>
            </a:r>
          </a:p>
        </p:txBody>
      </p:sp>
      <p:sp>
        <p:nvSpPr>
          <p:cNvPr id="5" name="Slide Number Placeholder 4"/>
          <p:cNvSpPr>
            <a:spLocks noGrp="1"/>
          </p:cNvSpPr>
          <p:nvPr>
            <p:ph type="sldNum" sz="quarter" idx="12"/>
          </p:nvPr>
        </p:nvSpPr>
        <p:spPr/>
        <p:txBody>
          <a:bodyPr/>
          <a:lstStyle/>
          <a:p>
            <a:fld id="{4A32A747-3546-408A-A3A3-5F28DC3BB5C3}" type="slidenum">
              <a:rPr lang="en-US" smtClean="0"/>
              <a:t>13</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370032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Personal Injuries from Trees</a:t>
            </a:r>
            <a:br>
              <a:rPr lang="en-US" dirty="0"/>
            </a:br>
            <a:r>
              <a:rPr lang="en-US" dirty="0"/>
              <a:t>Falling/obstructing trees – </a:t>
            </a:r>
            <a:r>
              <a:rPr lang="en-US" u="sng" dirty="0"/>
              <a:t>off property</a:t>
            </a:r>
          </a:p>
        </p:txBody>
      </p:sp>
      <p:sp>
        <p:nvSpPr>
          <p:cNvPr id="3" name="Content Placeholder 2"/>
          <p:cNvSpPr>
            <a:spLocks noGrp="1"/>
          </p:cNvSpPr>
          <p:nvPr>
            <p:ph idx="1"/>
          </p:nvPr>
        </p:nvSpPr>
        <p:spPr/>
        <p:txBody>
          <a:bodyPr>
            <a:normAutofit fontScale="92500" lnSpcReduction="20000"/>
          </a:bodyPr>
          <a:lstStyle/>
          <a:p>
            <a:pPr marL="0" indent="0">
              <a:buNone/>
            </a:pPr>
            <a:r>
              <a:rPr lang="en-US" b="1" u="sng" dirty="0" smtClean="0"/>
              <a:t>You be the Judge </a:t>
            </a:r>
            <a:r>
              <a:rPr lang="en-US" dirty="0" smtClean="0"/>
              <a:t>– </a:t>
            </a:r>
          </a:p>
          <a:p>
            <a:pPr marL="0" indent="0">
              <a:buNone/>
            </a:pPr>
            <a:r>
              <a:rPr lang="en-US" dirty="0" smtClean="0"/>
              <a:t>Landowner’s huge pine trees have never been trimmed or pruned.  Their big roots have, over the years, grown under the adjacent street and made bumps protrude up in asphalt.</a:t>
            </a:r>
          </a:p>
          <a:p>
            <a:pPr marL="0" indent="0">
              <a:buNone/>
            </a:pPr>
            <a:r>
              <a:rPr lang="en-US" dirty="0" smtClean="0"/>
              <a:t>Lulu is driving along and the bumps cause her to lose control of her car and to crash, of all things, into a tree several hundred feet away.</a:t>
            </a:r>
          </a:p>
          <a:p>
            <a:pPr marL="0" indent="0">
              <a:buNone/>
            </a:pPr>
            <a:endParaRPr lang="en-US" dirty="0" smtClean="0"/>
          </a:p>
          <a:p>
            <a:pPr marL="0" indent="0">
              <a:buNone/>
            </a:pPr>
            <a:r>
              <a:rPr lang="en-US" dirty="0" smtClean="0"/>
              <a:t>Is Landowner subject to liability to Lulu? </a:t>
            </a:r>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14</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752049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Personal Injuries from Trees</a:t>
            </a:r>
            <a:br>
              <a:rPr lang="en-US" dirty="0"/>
            </a:br>
            <a:r>
              <a:rPr lang="en-US" dirty="0"/>
              <a:t>Falling/obstructing trees – </a:t>
            </a:r>
            <a:r>
              <a:rPr lang="en-US" u="sng" dirty="0"/>
              <a:t>off property</a:t>
            </a:r>
          </a:p>
        </p:txBody>
      </p:sp>
      <p:sp>
        <p:nvSpPr>
          <p:cNvPr id="3" name="Content Placeholder 2"/>
          <p:cNvSpPr>
            <a:spLocks noGrp="1"/>
          </p:cNvSpPr>
          <p:nvPr>
            <p:ph idx="1"/>
          </p:nvPr>
        </p:nvSpPr>
        <p:spPr/>
        <p:txBody>
          <a:bodyPr/>
          <a:lstStyle/>
          <a:p>
            <a:pPr marL="0" indent="0">
              <a:buNone/>
            </a:pPr>
            <a:r>
              <a:rPr lang="en-US" b="1" u="sng" dirty="0" smtClean="0"/>
              <a:t>You be the Judge </a:t>
            </a:r>
            <a:r>
              <a:rPr lang="en-US" dirty="0" smtClean="0"/>
              <a:t>– </a:t>
            </a:r>
          </a:p>
          <a:p>
            <a:pPr marL="0" indent="0">
              <a:buNone/>
            </a:pPr>
            <a:r>
              <a:rPr lang="en-US" dirty="0" smtClean="0"/>
              <a:t>Driver is hit by dump truck and killed at intersection.  </a:t>
            </a:r>
          </a:p>
          <a:p>
            <a:pPr marL="0" indent="0">
              <a:buNone/>
            </a:pPr>
            <a:r>
              <a:rPr lang="en-US" dirty="0" smtClean="0"/>
              <a:t>Driver’s estate sues landowner and alleges that tree branches from landowner’s land grew off of the property such that they obstructed a safe view of intersection.</a:t>
            </a:r>
          </a:p>
          <a:p>
            <a:pPr marL="0" indent="0">
              <a:buNone/>
            </a:pPr>
            <a:r>
              <a:rPr lang="en-US" dirty="0" smtClean="0"/>
              <a:t>Is landowner subject to liability to estate?</a:t>
            </a:r>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15</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2956057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smtClean="0"/>
              <a:t>Personal Injuries from Trees</a:t>
            </a:r>
            <a:br>
              <a:rPr lang="en-US" dirty="0" smtClean="0"/>
            </a:br>
            <a:r>
              <a:rPr lang="en-US" dirty="0" smtClean="0"/>
              <a:t>Falling/obstructing trees – </a:t>
            </a:r>
            <a:r>
              <a:rPr lang="en-US" u="sng" dirty="0" smtClean="0"/>
              <a:t>off property</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400" dirty="0" smtClean="0"/>
              <a:t>Key inquiry is whether tree was in a rural or urban setting and whether injury occurred along a highway or road.  </a:t>
            </a:r>
          </a:p>
          <a:p>
            <a:pPr marL="0" indent="0">
              <a:buNone/>
            </a:pPr>
            <a:r>
              <a:rPr lang="en-US" sz="3400" dirty="0" smtClean="0"/>
              <a:t>Restatement </a:t>
            </a:r>
            <a:r>
              <a:rPr lang="en-US" sz="3400" dirty="0"/>
              <a:t>(Second) of Torts § </a:t>
            </a:r>
            <a:r>
              <a:rPr lang="en-US" sz="3400" dirty="0" smtClean="0"/>
              <a:t>363, 840 </a:t>
            </a:r>
            <a:r>
              <a:rPr lang="en-US" sz="3400" dirty="0"/>
              <a:t>(1979)</a:t>
            </a:r>
            <a:endParaRPr lang="en-US" sz="3400" dirty="0" smtClean="0"/>
          </a:p>
          <a:p>
            <a:pPr marL="0" indent="0">
              <a:buNone/>
            </a:pPr>
            <a:r>
              <a:rPr lang="en-US" sz="3400" dirty="0" smtClean="0"/>
              <a:t> </a:t>
            </a:r>
            <a:endParaRPr lang="en-US" sz="3400" dirty="0"/>
          </a:p>
          <a:p>
            <a:pPr marL="0" indent="0">
              <a:buNone/>
            </a:pPr>
            <a:r>
              <a:rPr lang="en-US" sz="3400" u="sng" dirty="0" smtClean="0"/>
              <a:t>General Rule </a:t>
            </a:r>
            <a:r>
              <a:rPr lang="en-US" sz="3400" dirty="0" smtClean="0"/>
              <a:t>- Neither </a:t>
            </a:r>
            <a:r>
              <a:rPr lang="en-US" sz="3400" dirty="0"/>
              <a:t>a possessor of land, nor a vendor, lessor, or other transferor, is liable for physical harm caused to others </a:t>
            </a:r>
            <a:r>
              <a:rPr lang="en-US" sz="3400" u="sng" dirty="0"/>
              <a:t>outside of the land </a:t>
            </a:r>
            <a:r>
              <a:rPr lang="en-US" sz="3400" dirty="0"/>
              <a:t>by a </a:t>
            </a:r>
            <a:r>
              <a:rPr lang="en-US" sz="3400" u="sng" dirty="0"/>
              <a:t>natural condition </a:t>
            </a:r>
            <a:r>
              <a:rPr lang="en-US" sz="3400" dirty="0"/>
              <a:t>of the land.</a:t>
            </a:r>
          </a:p>
          <a:p>
            <a:pPr marL="0" indent="0">
              <a:buNone/>
            </a:pPr>
            <a:r>
              <a:rPr lang="en-US" sz="3400" dirty="0" smtClean="0"/>
              <a:t>        </a:t>
            </a:r>
          </a:p>
          <a:p>
            <a:pPr marL="0" indent="0">
              <a:buNone/>
            </a:pPr>
            <a:r>
              <a:rPr lang="en-US" sz="3400" dirty="0"/>
              <a:t>	</a:t>
            </a:r>
            <a:r>
              <a:rPr lang="en-US" sz="3400" u="sng" dirty="0" smtClean="0"/>
              <a:t>Exception to General Rule </a:t>
            </a:r>
            <a:r>
              <a:rPr lang="en-US" sz="3400" dirty="0" smtClean="0"/>
              <a:t>- A </a:t>
            </a:r>
            <a:r>
              <a:rPr lang="en-US" sz="3400" dirty="0"/>
              <a:t>possessor of land </a:t>
            </a:r>
            <a:r>
              <a:rPr lang="en-US" sz="3400" u="sng" dirty="0"/>
              <a:t>in an urban area </a:t>
            </a:r>
            <a:r>
              <a:rPr lang="en-US" sz="3400" dirty="0"/>
              <a:t>is subject to liability to persons using a public highway for physical harm resulting from his failure to exercise reasonable care to prevent an unreasonable risk of harm arising from the condition of trees on the land near the highway.</a:t>
            </a:r>
          </a:p>
          <a:p>
            <a:pPr marL="0" indent="0">
              <a:buNone/>
            </a:pPr>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16</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247088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smtClean="0"/>
              <a:t>Personal Injuries from Trees</a:t>
            </a:r>
            <a:br>
              <a:rPr lang="en-US" dirty="0" smtClean="0"/>
            </a:br>
            <a:r>
              <a:rPr lang="en-US" dirty="0" smtClean="0"/>
              <a:t>Falling trees/branches – </a:t>
            </a:r>
            <a:r>
              <a:rPr lang="en-US" u="sng" dirty="0" smtClean="0"/>
              <a:t>on property</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b="1" u="sng" dirty="0" smtClean="0"/>
              <a:t>You </a:t>
            </a:r>
            <a:r>
              <a:rPr lang="en-US" b="1" u="sng" dirty="0"/>
              <a:t>be the </a:t>
            </a:r>
            <a:r>
              <a:rPr lang="en-US" b="1" u="sng" dirty="0" smtClean="0"/>
              <a:t>Judge </a:t>
            </a:r>
            <a:r>
              <a:rPr lang="en-US" dirty="0" smtClean="0"/>
              <a:t>--</a:t>
            </a:r>
            <a:endParaRPr lang="en-US" dirty="0"/>
          </a:p>
          <a:p>
            <a:pPr marL="0" indent="0">
              <a:buNone/>
            </a:pPr>
            <a:r>
              <a:rPr lang="en-US" dirty="0" smtClean="0"/>
              <a:t>A seven year old, who was a licensee or guest with permission on Smith’s property, </a:t>
            </a:r>
            <a:r>
              <a:rPr lang="en-US" dirty="0"/>
              <a:t>fell when an </a:t>
            </a:r>
            <a:r>
              <a:rPr lang="en-US" dirty="0" err="1"/>
              <a:t>assertedly</a:t>
            </a:r>
            <a:r>
              <a:rPr lang="en-US" dirty="0"/>
              <a:t> rotten limb broke </a:t>
            </a:r>
            <a:r>
              <a:rPr lang="en-US" dirty="0" smtClean="0"/>
              <a:t>and fell from </a:t>
            </a:r>
            <a:r>
              <a:rPr lang="en-US" dirty="0"/>
              <a:t>under him on the apple tree on which he was climbing while on </a:t>
            </a:r>
            <a:r>
              <a:rPr lang="en-US" dirty="0" smtClean="0"/>
              <a:t>Smith’s property. </a:t>
            </a:r>
          </a:p>
        </p:txBody>
      </p:sp>
      <p:sp>
        <p:nvSpPr>
          <p:cNvPr id="5" name="Slide Number Placeholder 4"/>
          <p:cNvSpPr>
            <a:spLocks noGrp="1"/>
          </p:cNvSpPr>
          <p:nvPr>
            <p:ph type="sldNum" sz="quarter" idx="12"/>
          </p:nvPr>
        </p:nvSpPr>
        <p:spPr/>
        <p:txBody>
          <a:bodyPr/>
          <a:lstStyle/>
          <a:p>
            <a:fld id="{4A32A747-3546-408A-A3A3-5F28DC3BB5C3}" type="slidenum">
              <a:rPr lang="en-US" smtClean="0"/>
              <a:t>17</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1694545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Personal </a:t>
            </a:r>
            <a:r>
              <a:rPr lang="en-US" dirty="0"/>
              <a:t>Injuries from Trees</a:t>
            </a:r>
            <a:br>
              <a:rPr lang="en-US" dirty="0"/>
            </a:br>
            <a:r>
              <a:rPr lang="en-US" dirty="0"/>
              <a:t>Falling trees/branches – </a:t>
            </a:r>
            <a:r>
              <a:rPr lang="en-US" u="sng" dirty="0"/>
              <a:t>on property</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 </a:t>
            </a:r>
            <a:r>
              <a:rPr lang="en-US" dirty="0"/>
              <a:t>possessor of land is subject to liability for physical harm caused to </a:t>
            </a:r>
            <a:r>
              <a:rPr lang="en-US" dirty="0" smtClean="0"/>
              <a:t>guests by </a:t>
            </a:r>
            <a:r>
              <a:rPr lang="en-US" dirty="0"/>
              <a:t>a condition on the land if, </a:t>
            </a:r>
            <a:r>
              <a:rPr lang="en-US" u="sng" dirty="0"/>
              <a:t>but only if</a:t>
            </a:r>
            <a:r>
              <a:rPr lang="en-US" dirty="0" smtClean="0"/>
              <a:t>,</a:t>
            </a:r>
          </a:p>
          <a:p>
            <a:pPr marL="514350" indent="-514350">
              <a:buAutoNum type="alphaLcParenBoth"/>
            </a:pPr>
            <a:r>
              <a:rPr lang="en-US" dirty="0" smtClean="0"/>
              <a:t>the </a:t>
            </a:r>
            <a:r>
              <a:rPr lang="en-US" dirty="0"/>
              <a:t>possessor knows or has reason to know of the condition </a:t>
            </a:r>
            <a:r>
              <a:rPr lang="en-US" u="sng" dirty="0"/>
              <a:t>and</a:t>
            </a:r>
            <a:r>
              <a:rPr lang="en-US" dirty="0"/>
              <a:t> should realize that it involves an unreasonable risk of harm to such </a:t>
            </a:r>
            <a:r>
              <a:rPr lang="en-US" dirty="0" smtClean="0"/>
              <a:t>guests, </a:t>
            </a:r>
            <a:r>
              <a:rPr lang="en-US" dirty="0"/>
              <a:t>and should expect that they will not discover or realize the danger, </a:t>
            </a:r>
            <a:r>
              <a:rPr lang="en-US" u="sng" dirty="0" smtClean="0"/>
              <a:t>and</a:t>
            </a:r>
          </a:p>
          <a:p>
            <a:pPr marL="514350" indent="-514350">
              <a:buAutoNum type="alphaLcParenBoth"/>
            </a:pPr>
            <a:r>
              <a:rPr lang="en-US" dirty="0" smtClean="0"/>
              <a:t>he </a:t>
            </a:r>
            <a:r>
              <a:rPr lang="en-US" dirty="0"/>
              <a:t>fails to exercise reasonable care to make the condition safe, or to warn the </a:t>
            </a:r>
            <a:r>
              <a:rPr lang="en-US" dirty="0" smtClean="0"/>
              <a:t>guests of </a:t>
            </a:r>
            <a:r>
              <a:rPr lang="en-US" dirty="0"/>
              <a:t>the condition and the risk involved, </a:t>
            </a:r>
            <a:r>
              <a:rPr lang="en-US" u="sng" dirty="0" smtClean="0"/>
              <a:t>and</a:t>
            </a:r>
          </a:p>
          <a:p>
            <a:pPr marL="514350" indent="-514350">
              <a:buAutoNum type="alphaLcParenBoth"/>
            </a:pPr>
            <a:r>
              <a:rPr lang="en-US" dirty="0" smtClean="0"/>
              <a:t>the guests do </a:t>
            </a:r>
            <a:r>
              <a:rPr lang="en-US" dirty="0"/>
              <a:t>not know or have reason to know of the condition and the risk involved.</a:t>
            </a:r>
          </a:p>
          <a:p>
            <a:pPr marL="0" indent="0">
              <a:buNone/>
            </a:pPr>
            <a:r>
              <a:rPr lang="en-US" dirty="0" smtClean="0"/>
              <a:t>Restatement </a:t>
            </a:r>
            <a:r>
              <a:rPr lang="en-US" dirty="0"/>
              <a:t>(Second) of Torts § 342 (1965)</a:t>
            </a:r>
          </a:p>
        </p:txBody>
      </p:sp>
      <p:sp>
        <p:nvSpPr>
          <p:cNvPr id="5" name="Slide Number Placeholder 4"/>
          <p:cNvSpPr>
            <a:spLocks noGrp="1"/>
          </p:cNvSpPr>
          <p:nvPr>
            <p:ph type="sldNum" sz="quarter" idx="12"/>
          </p:nvPr>
        </p:nvSpPr>
        <p:spPr/>
        <p:txBody>
          <a:bodyPr/>
          <a:lstStyle/>
          <a:p>
            <a:fld id="{4A32A747-3546-408A-A3A3-5F28DC3BB5C3}" type="slidenum">
              <a:rPr lang="en-US" smtClean="0"/>
              <a:t>18</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501342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Liability for Cut or Damaged Trees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 Damages depend on type of bad guy:</a:t>
            </a:r>
          </a:p>
          <a:p>
            <a:pPr lvl="1"/>
            <a:r>
              <a:rPr lang="en-US" dirty="0" smtClean="0"/>
              <a:t>Private party</a:t>
            </a:r>
          </a:p>
          <a:p>
            <a:pPr lvl="1"/>
            <a:r>
              <a:rPr lang="en-US" dirty="0" smtClean="0"/>
              <a:t>Utility</a:t>
            </a:r>
            <a:endParaRPr lang="en-US" dirty="0"/>
          </a:p>
          <a:p>
            <a:pPr lvl="1"/>
            <a:r>
              <a:rPr lang="en-US" dirty="0" smtClean="0"/>
              <a:t>Governmental body</a:t>
            </a:r>
          </a:p>
          <a:p>
            <a:pPr lvl="1"/>
            <a:r>
              <a:rPr lang="en-US" dirty="0" smtClean="0"/>
              <a:t>Private contractor for governmental body</a:t>
            </a:r>
          </a:p>
        </p:txBody>
      </p:sp>
      <p:sp>
        <p:nvSpPr>
          <p:cNvPr id="5" name="Slide Number Placeholder 4"/>
          <p:cNvSpPr>
            <a:spLocks noGrp="1"/>
          </p:cNvSpPr>
          <p:nvPr>
            <p:ph type="sldNum" sz="quarter" idx="12"/>
          </p:nvPr>
        </p:nvSpPr>
        <p:spPr/>
        <p:txBody>
          <a:bodyPr/>
          <a:lstStyle/>
          <a:p>
            <a:fld id="{4A32A747-3546-408A-A3A3-5F28DC3BB5C3}" type="slidenum">
              <a:rPr lang="en-US" smtClean="0"/>
              <a:t>19</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325865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Law</a:t>
            </a:r>
            <a:endParaRPr lang="en-US" dirty="0"/>
          </a:p>
        </p:txBody>
      </p:sp>
      <p:sp>
        <p:nvSpPr>
          <p:cNvPr id="3" name="Content Placeholder 2"/>
          <p:cNvSpPr>
            <a:spLocks noGrp="1"/>
          </p:cNvSpPr>
          <p:nvPr>
            <p:ph idx="1"/>
          </p:nvPr>
        </p:nvSpPr>
        <p:spPr/>
        <p:txBody>
          <a:bodyPr>
            <a:normAutofit fontScale="92500"/>
          </a:bodyPr>
          <a:lstStyle/>
          <a:p>
            <a:r>
              <a:rPr lang="en-US" dirty="0" smtClean="0"/>
              <a:t>Codified or Statutory law</a:t>
            </a:r>
          </a:p>
          <a:p>
            <a:pPr marL="0" indent="0">
              <a:buNone/>
            </a:pPr>
            <a:r>
              <a:rPr lang="en-US" dirty="0"/>
              <a:t>	</a:t>
            </a:r>
            <a:r>
              <a:rPr lang="en-US" dirty="0" smtClean="0"/>
              <a:t>Federal law from U.S. Congress</a:t>
            </a:r>
          </a:p>
          <a:p>
            <a:pPr marL="0" indent="0">
              <a:buNone/>
            </a:pPr>
            <a:r>
              <a:rPr lang="en-US" dirty="0"/>
              <a:t>	</a:t>
            </a:r>
            <a:r>
              <a:rPr lang="en-US" dirty="0" smtClean="0"/>
              <a:t>State law from State Legislature</a:t>
            </a:r>
          </a:p>
          <a:p>
            <a:pPr marL="0" indent="0">
              <a:buNone/>
            </a:pPr>
            <a:r>
              <a:rPr lang="en-US" dirty="0"/>
              <a:t>	</a:t>
            </a:r>
            <a:r>
              <a:rPr lang="en-US" dirty="0" smtClean="0"/>
              <a:t>County law from Quorum Courts</a:t>
            </a:r>
          </a:p>
          <a:p>
            <a:pPr marL="0" indent="0">
              <a:buNone/>
            </a:pPr>
            <a:r>
              <a:rPr lang="en-US" dirty="0"/>
              <a:t>	</a:t>
            </a:r>
            <a:r>
              <a:rPr lang="en-US" dirty="0" smtClean="0"/>
              <a:t>Municipal law from City Boards of Directors</a:t>
            </a:r>
          </a:p>
          <a:p>
            <a:pPr>
              <a:buFont typeface="Arial" charset="0"/>
              <a:buChar char="•"/>
            </a:pPr>
            <a:r>
              <a:rPr lang="en-US" dirty="0" smtClean="0"/>
              <a:t>Common Law</a:t>
            </a:r>
          </a:p>
          <a:p>
            <a:pPr marL="457200" lvl="1" indent="0">
              <a:buNone/>
            </a:pPr>
            <a:r>
              <a:rPr lang="en-US" dirty="0"/>
              <a:t>	</a:t>
            </a:r>
            <a:r>
              <a:rPr lang="en-US" dirty="0" smtClean="0"/>
              <a:t>Federal common law from federal courts</a:t>
            </a:r>
          </a:p>
          <a:p>
            <a:pPr marL="457200" lvl="1" indent="0">
              <a:buNone/>
            </a:pPr>
            <a:r>
              <a:rPr lang="en-US" dirty="0"/>
              <a:t>	</a:t>
            </a:r>
            <a:r>
              <a:rPr lang="en-US" dirty="0" smtClean="0"/>
              <a:t>State common law from state courts</a:t>
            </a:r>
          </a:p>
        </p:txBody>
      </p:sp>
      <p:sp>
        <p:nvSpPr>
          <p:cNvPr id="5" name="Slide Number Placeholder 4"/>
          <p:cNvSpPr>
            <a:spLocks noGrp="1"/>
          </p:cNvSpPr>
          <p:nvPr>
            <p:ph type="sldNum" sz="quarter" idx="12"/>
          </p:nvPr>
        </p:nvSpPr>
        <p:spPr/>
        <p:txBody>
          <a:bodyPr/>
          <a:lstStyle/>
          <a:p>
            <a:fld id="{4A32A747-3546-408A-A3A3-5F28DC3BB5C3}" type="slidenum">
              <a:rPr lang="en-US" smtClean="0"/>
              <a:t>2</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275109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Tree Damages – Scenario 1</a:t>
            </a:r>
            <a:br>
              <a:rPr lang="en-US" dirty="0" smtClean="0"/>
            </a:br>
            <a:r>
              <a:rPr lang="en-US" dirty="0" smtClean="0"/>
              <a:t>Trees v. Private Party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Many options:</a:t>
            </a:r>
          </a:p>
          <a:p>
            <a:pPr marL="0" indent="0">
              <a:buNone/>
            </a:pPr>
            <a:r>
              <a:rPr lang="en-US" dirty="0"/>
              <a:t>	</a:t>
            </a:r>
            <a:r>
              <a:rPr lang="en-US" dirty="0" smtClean="0"/>
              <a:t>- Fair market value (</a:t>
            </a:r>
            <a:r>
              <a:rPr lang="en-US" dirty="0" err="1" smtClean="0"/>
              <a:t>FMV</a:t>
            </a:r>
            <a:r>
              <a:rPr lang="en-US" dirty="0" smtClean="0"/>
              <a:t>) of timber cut</a:t>
            </a:r>
          </a:p>
          <a:p>
            <a:pPr marL="0" indent="0">
              <a:buNone/>
            </a:pPr>
            <a:r>
              <a:rPr lang="en-US" dirty="0" smtClean="0"/>
              <a:t>	- Difference in </a:t>
            </a:r>
            <a:r>
              <a:rPr lang="en-US" dirty="0" err="1" smtClean="0"/>
              <a:t>FMV</a:t>
            </a:r>
            <a:r>
              <a:rPr lang="en-US" dirty="0" smtClean="0"/>
              <a:t> of land before and 			after 	occurrence</a:t>
            </a:r>
          </a:p>
          <a:p>
            <a:pPr marL="0" indent="0">
              <a:buNone/>
            </a:pPr>
            <a:r>
              <a:rPr lang="en-US" dirty="0" smtClean="0"/>
              <a:t>	- Cost of replacement of the trees, if 			ornamental or shade </a:t>
            </a:r>
          </a:p>
          <a:p>
            <a:pPr marL="0" indent="0">
              <a:buNone/>
            </a:pPr>
            <a:r>
              <a:rPr lang="en-US" dirty="0" smtClean="0"/>
              <a:t>	- Value of the wood in a manufactured state </a:t>
            </a:r>
          </a:p>
          <a:p>
            <a:pPr marL="0" indent="0">
              <a:buNone/>
            </a:pPr>
            <a:r>
              <a:rPr lang="en-US" dirty="0" smtClean="0"/>
              <a:t>Plus, the reasonable expense of necessary repairs to any property damaged.</a:t>
            </a:r>
          </a:p>
          <a:p>
            <a:pPr marL="0" indent="0">
              <a:buNone/>
            </a:pPr>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20</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308298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Tree Damages – Scenario 1</a:t>
            </a:r>
            <a:br>
              <a:rPr lang="en-US" dirty="0"/>
            </a:br>
            <a:r>
              <a:rPr lang="en-US" dirty="0"/>
              <a:t>Trees v. Private </a:t>
            </a:r>
            <a:r>
              <a:rPr lang="en-US" dirty="0" smtClean="0"/>
              <a:t>Party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smtClean="0"/>
              <a:t>Double Damages </a:t>
            </a:r>
            <a:r>
              <a:rPr lang="en-US" dirty="0" smtClean="0"/>
              <a:t>– Ark. Code Ann. 15-32-301</a:t>
            </a:r>
          </a:p>
          <a:p>
            <a:pPr marL="0" indent="0">
              <a:buNone/>
            </a:pPr>
            <a:r>
              <a:rPr lang="en-US" dirty="0"/>
              <a:t>Any person who shall </a:t>
            </a:r>
            <a:r>
              <a:rPr lang="en-US" u="sng" dirty="0"/>
              <a:t>knowingly</a:t>
            </a:r>
            <a:r>
              <a:rPr lang="en-US" dirty="0"/>
              <a:t> cut down, destroy, or carry away any tree, timber, lumber, staves, or shingles made therefrom, contrary to this subchapter, any person who shall aid and abet or assist any other person in so doing, and any person who shall purchase or receive any trees, timber, lumber, staves, or shingles knowing them to have been cut contrary to the provisions of this subchapter shall be jointly and severally liable to the owner in double the value </a:t>
            </a:r>
            <a:r>
              <a:rPr lang="en-US" dirty="0" smtClean="0"/>
              <a:t>thereof.</a:t>
            </a:r>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21</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275107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Tree Damages – Scenario 1</a:t>
            </a:r>
            <a:br>
              <a:rPr lang="en-US" dirty="0"/>
            </a:br>
            <a:r>
              <a:rPr lang="en-US" dirty="0"/>
              <a:t>Trees v. Private </a:t>
            </a:r>
            <a:r>
              <a:rPr lang="en-US" dirty="0" smtClean="0"/>
              <a:t>Party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u="sng" dirty="0" smtClean="0"/>
              <a:t>Triple Damages </a:t>
            </a:r>
            <a:r>
              <a:rPr lang="en-US" dirty="0" smtClean="0"/>
              <a:t>– Ark. Code Ann. 18-60-102</a:t>
            </a:r>
          </a:p>
          <a:p>
            <a:pPr marL="0" indent="0">
              <a:buNone/>
            </a:pPr>
            <a:endParaRPr lang="en-US" dirty="0"/>
          </a:p>
          <a:p>
            <a:pPr marL="0" indent="0">
              <a:buNone/>
            </a:pPr>
            <a:r>
              <a:rPr lang="en-US" dirty="0"/>
              <a:t>(a) A person trespassing as follows shall pay a person injured treble the value of a thing damaged, broken, destroyed, or carried away, with costs, if the person shall:</a:t>
            </a:r>
          </a:p>
          <a:p>
            <a:pPr marL="514350" indent="-514350">
              <a:buAutoNum type="arabicParenBoth"/>
            </a:pPr>
            <a:r>
              <a:rPr lang="en-US" dirty="0" smtClean="0"/>
              <a:t>Cut </a:t>
            </a:r>
            <a:r>
              <a:rPr lang="en-US" dirty="0"/>
              <a:t>down, injure, destroy, or carry away any tree placed or growing for use or shade or any timber, rails, or wood, standing, being, or growing on the land of another person. </a:t>
            </a:r>
            <a:endParaRPr lang="en-US" dirty="0" smtClean="0"/>
          </a:p>
          <a:p>
            <a:pPr marL="0" indent="0">
              <a:buNone/>
            </a:pPr>
            <a:r>
              <a:rPr lang="en-US" dirty="0" smtClean="0"/>
              <a:t>* * *</a:t>
            </a:r>
          </a:p>
          <a:p>
            <a:pPr marL="0" indent="0">
              <a:buNone/>
            </a:pPr>
            <a:r>
              <a:rPr lang="en-US" dirty="0" smtClean="0"/>
              <a:t>(</a:t>
            </a:r>
            <a:r>
              <a:rPr lang="en-US" dirty="0"/>
              <a:t>c) </a:t>
            </a:r>
            <a:r>
              <a:rPr lang="en-US" u="sng" dirty="0"/>
              <a:t>If</a:t>
            </a:r>
            <a:r>
              <a:rPr lang="en-US" dirty="0"/>
              <a:t> on the trial of any action brought under the provisions of this section it shall appear that </a:t>
            </a:r>
            <a:r>
              <a:rPr lang="en-US" u="sng" dirty="0"/>
              <a:t>the defendant had probable cause to believe that the land on which the trespass is alleged to have been committed</a:t>
            </a:r>
            <a:r>
              <a:rPr lang="en-US" dirty="0"/>
              <a:t>, or that the thing so taken, carried away, injured, or destroyed, </a:t>
            </a:r>
            <a:r>
              <a:rPr lang="en-US" u="sng" dirty="0"/>
              <a:t>was his </a:t>
            </a:r>
            <a:r>
              <a:rPr lang="en-US" dirty="0"/>
              <a:t>or her own, the plaintiff in the action shall recover single damages only, with costs</a:t>
            </a:r>
            <a:r>
              <a:rPr lang="en-US" dirty="0" smtClean="0"/>
              <a:t>.</a:t>
            </a:r>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22</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1363676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Tree Damages – Scenario 2</a:t>
            </a:r>
            <a:br>
              <a:rPr lang="en-US" dirty="0" smtClean="0"/>
            </a:br>
            <a:r>
              <a:rPr lang="en-US" dirty="0" smtClean="0"/>
              <a:t>Trees v. Governmental body</a:t>
            </a:r>
            <a:endParaRPr lang="en-US" dirty="0"/>
          </a:p>
        </p:txBody>
      </p:sp>
      <p:sp>
        <p:nvSpPr>
          <p:cNvPr id="3" name="Content Placeholder 2"/>
          <p:cNvSpPr>
            <a:spLocks noGrp="1"/>
          </p:cNvSpPr>
          <p:nvPr>
            <p:ph idx="1"/>
          </p:nvPr>
        </p:nvSpPr>
        <p:spPr/>
        <p:txBody>
          <a:bodyPr>
            <a:normAutofit fontScale="92500" lnSpcReduction="20000"/>
          </a:bodyPr>
          <a:lstStyle/>
          <a:p>
            <a:pPr>
              <a:buFontTx/>
              <a:buChar char="-"/>
            </a:pPr>
            <a:r>
              <a:rPr lang="en-US" dirty="0" smtClean="0"/>
              <a:t>Government can take private property for public purpose so long as landowner is paid “just compensation.”  A jury of 12 decides $$$.</a:t>
            </a:r>
          </a:p>
          <a:p>
            <a:pPr>
              <a:buFontTx/>
              <a:buChar char="-"/>
            </a:pPr>
            <a:r>
              <a:rPr lang="en-US" dirty="0" smtClean="0"/>
              <a:t>If trees are destroyed as part of the “taking” of the property, the value of the trees destroyed is </a:t>
            </a:r>
            <a:r>
              <a:rPr lang="en-US" u="sng" dirty="0" smtClean="0"/>
              <a:t>not</a:t>
            </a:r>
            <a:r>
              <a:rPr lang="en-US" dirty="0" smtClean="0"/>
              <a:t> a compensable item of damage.</a:t>
            </a:r>
          </a:p>
          <a:p>
            <a:pPr>
              <a:buFontTx/>
              <a:buChar char="-"/>
            </a:pPr>
            <a:r>
              <a:rPr lang="en-US" dirty="0" smtClean="0"/>
              <a:t>DAMAGES depend on extent of taking:</a:t>
            </a:r>
          </a:p>
          <a:p>
            <a:pPr marL="0" indent="0">
              <a:buNone/>
            </a:pPr>
            <a:r>
              <a:rPr lang="en-US" dirty="0" smtClean="0"/>
              <a:t>1. A complete taking (fee):  </a:t>
            </a:r>
            <a:r>
              <a:rPr lang="en-US" dirty="0" err="1" smtClean="0"/>
              <a:t>FMV</a:t>
            </a:r>
            <a:r>
              <a:rPr lang="en-US" dirty="0" smtClean="0"/>
              <a:t> of property taken</a:t>
            </a:r>
          </a:p>
          <a:p>
            <a:pPr marL="0" indent="0">
              <a:buNone/>
            </a:pPr>
            <a:r>
              <a:rPr lang="en-US" dirty="0" smtClean="0"/>
              <a:t>2. A partial taking (easement):  Difference between </a:t>
            </a:r>
            <a:r>
              <a:rPr lang="en-US" dirty="0" err="1" smtClean="0"/>
              <a:t>FMV</a:t>
            </a:r>
            <a:r>
              <a:rPr lang="en-US" dirty="0" smtClean="0"/>
              <a:t> of whole property pre-taking &amp; </a:t>
            </a:r>
            <a:r>
              <a:rPr lang="en-US" dirty="0" err="1" smtClean="0"/>
              <a:t>FMV</a:t>
            </a:r>
            <a:r>
              <a:rPr lang="en-US" dirty="0" smtClean="0"/>
              <a:t> of remaining property post-taking.</a:t>
            </a:r>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23</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54965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fontScale="90000"/>
          </a:bodyPr>
          <a:lstStyle/>
          <a:p>
            <a:r>
              <a:rPr lang="en-US" dirty="0" smtClean="0"/>
              <a:t>Tree Damages – Scenario 3</a:t>
            </a:r>
            <a:br>
              <a:rPr lang="en-US" dirty="0" smtClean="0"/>
            </a:br>
            <a:r>
              <a:rPr lang="en-US" dirty="0" smtClean="0"/>
              <a:t>Trees v. Entity Exercising Power of Eminent Domain (utility, RR, pipeline)	</a:t>
            </a:r>
            <a:endParaRPr lang="en-US" dirty="0"/>
          </a:p>
        </p:txBody>
      </p:sp>
      <p:sp>
        <p:nvSpPr>
          <p:cNvPr id="3" name="Content Placeholder 2"/>
          <p:cNvSpPr>
            <a:spLocks noGrp="1"/>
          </p:cNvSpPr>
          <p:nvPr>
            <p:ph idx="1"/>
          </p:nvPr>
        </p:nvSpPr>
        <p:spPr>
          <a:xfrm>
            <a:off x="457200" y="2209800"/>
            <a:ext cx="8229600" cy="4191000"/>
          </a:xfrm>
        </p:spPr>
        <p:txBody>
          <a:bodyPr>
            <a:normAutofit/>
          </a:bodyPr>
          <a:lstStyle/>
          <a:p>
            <a:r>
              <a:rPr lang="en-US" dirty="0" smtClean="0"/>
              <a:t>Certain statutorily recognized private entities can take private property for stated public purposes so long as landowner is paid “just compensation.” A jury of 12 decides $$$.</a:t>
            </a:r>
          </a:p>
          <a:p>
            <a:r>
              <a:rPr lang="en-US" dirty="0" smtClean="0"/>
              <a:t>Entity can cut down trees and make injured property owner sue in an inverse condemnation proceeding.  </a:t>
            </a:r>
            <a:r>
              <a:rPr lang="en-US" dirty="0" err="1" smtClean="0"/>
              <a:t>A.C.A</a:t>
            </a:r>
            <a:r>
              <a:rPr lang="en-US" dirty="0" smtClean="0"/>
              <a:t>. 18-15-102.</a:t>
            </a:r>
          </a:p>
          <a:p>
            <a:pPr marL="0" indent="0">
              <a:buNone/>
            </a:pPr>
            <a:r>
              <a:rPr lang="en-US" dirty="0" err="1" smtClean="0"/>
              <a:t>Beaverfork</a:t>
            </a:r>
            <a:r>
              <a:rPr lang="en-US" dirty="0" smtClean="0"/>
              <a:t> Lake case from 2003</a:t>
            </a:r>
          </a:p>
          <a:p>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24</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159257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Tree Damages – Scenario 3</a:t>
            </a:r>
            <a:br>
              <a:rPr lang="en-US" dirty="0"/>
            </a:br>
            <a:r>
              <a:rPr lang="en-US" dirty="0"/>
              <a:t>Trees v. Entity Exercising Power of Eminent Domain (utility, RR, pipeline)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1828800"/>
            <a:ext cx="265069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0" y="3733800"/>
            <a:ext cx="301686" cy="369332"/>
          </a:xfrm>
          <a:prstGeom prst="rect">
            <a:avLst/>
          </a:prstGeom>
          <a:noFill/>
        </p:spPr>
        <p:txBody>
          <a:bodyPr wrap="none" rtlCol="0">
            <a:spAutoFit/>
          </a:bodyPr>
          <a:lstStyle/>
          <a:p>
            <a:r>
              <a:rPr lang="en-US" dirty="0" smtClean="0">
                <a:solidFill>
                  <a:schemeClr val="bg1"/>
                </a:solidFill>
              </a:rPr>
              <a:t>5</a:t>
            </a:r>
            <a:endParaRPr lang="en-US" dirty="0">
              <a:solidFill>
                <a:schemeClr val="bg1"/>
              </a:solidFill>
            </a:endParaRPr>
          </a:p>
        </p:txBody>
      </p:sp>
      <p:sp>
        <p:nvSpPr>
          <p:cNvPr id="6" name="TextBox 5"/>
          <p:cNvSpPr txBox="1"/>
          <p:nvPr/>
        </p:nvSpPr>
        <p:spPr>
          <a:xfrm>
            <a:off x="4419600" y="3918466"/>
            <a:ext cx="301686" cy="369332"/>
          </a:xfrm>
          <a:prstGeom prst="rect">
            <a:avLst/>
          </a:prstGeom>
          <a:noFill/>
        </p:spPr>
        <p:txBody>
          <a:bodyPr wrap="none" rtlCol="0">
            <a:spAutoFit/>
          </a:bodyPr>
          <a:lstStyle/>
          <a:p>
            <a:r>
              <a:rPr lang="en-US" dirty="0" smtClean="0">
                <a:solidFill>
                  <a:schemeClr val="bg1"/>
                </a:solidFill>
              </a:rPr>
              <a:t>6</a:t>
            </a:r>
            <a:endParaRPr lang="en-US" dirty="0">
              <a:solidFill>
                <a:schemeClr val="bg1"/>
              </a:solidFill>
            </a:endParaRPr>
          </a:p>
        </p:txBody>
      </p:sp>
      <p:sp>
        <p:nvSpPr>
          <p:cNvPr id="7" name="TextBox 6"/>
          <p:cNvSpPr txBox="1"/>
          <p:nvPr/>
        </p:nvSpPr>
        <p:spPr>
          <a:xfrm>
            <a:off x="5029200" y="3918466"/>
            <a:ext cx="301686" cy="369332"/>
          </a:xfrm>
          <a:prstGeom prst="rect">
            <a:avLst/>
          </a:prstGeom>
          <a:noFill/>
        </p:spPr>
        <p:txBody>
          <a:bodyPr wrap="none" rtlCol="0">
            <a:spAutoFit/>
          </a:bodyPr>
          <a:lstStyle/>
          <a:p>
            <a:r>
              <a:rPr lang="en-US" dirty="0" smtClean="0">
                <a:solidFill>
                  <a:schemeClr val="bg1"/>
                </a:solidFill>
              </a:rPr>
              <a:t>7</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4A32A747-3546-408A-A3A3-5F28DC3BB5C3}" type="slidenum">
              <a:rPr lang="en-US" smtClean="0"/>
              <a:t>25</a:t>
            </a:fld>
            <a:endParaRPr lang="en-US"/>
          </a:p>
        </p:txBody>
      </p:sp>
      <p:sp>
        <p:nvSpPr>
          <p:cNvPr id="8" name="Footer Placeholder 7"/>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248045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Tree Damages – Scenario 3</a:t>
            </a:r>
            <a:br>
              <a:rPr lang="en-US" dirty="0"/>
            </a:br>
            <a:r>
              <a:rPr lang="en-US" dirty="0"/>
              <a:t>Trees v. Entity Exercising Power of Eminent Domain (utility, RR, pipeline)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1828800"/>
            <a:ext cx="285600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33800" y="3810000"/>
            <a:ext cx="301686" cy="369332"/>
          </a:xfrm>
          <a:prstGeom prst="rect">
            <a:avLst/>
          </a:prstGeom>
          <a:noFill/>
        </p:spPr>
        <p:txBody>
          <a:bodyPr wrap="none" rtlCol="0">
            <a:spAutoFit/>
          </a:bodyPr>
          <a:lstStyle/>
          <a:p>
            <a:r>
              <a:rPr lang="en-US" dirty="0" smtClean="0">
                <a:solidFill>
                  <a:schemeClr val="bg1"/>
                </a:solidFill>
              </a:rPr>
              <a:t>5</a:t>
            </a:r>
            <a:endParaRPr lang="en-US" dirty="0">
              <a:solidFill>
                <a:schemeClr val="bg1"/>
              </a:solidFill>
            </a:endParaRPr>
          </a:p>
        </p:txBody>
      </p:sp>
      <p:sp>
        <p:nvSpPr>
          <p:cNvPr id="6" name="TextBox 5"/>
          <p:cNvSpPr txBox="1"/>
          <p:nvPr/>
        </p:nvSpPr>
        <p:spPr>
          <a:xfrm>
            <a:off x="4425369" y="3994666"/>
            <a:ext cx="301686" cy="369332"/>
          </a:xfrm>
          <a:prstGeom prst="rect">
            <a:avLst/>
          </a:prstGeom>
          <a:noFill/>
        </p:spPr>
        <p:txBody>
          <a:bodyPr wrap="none" rtlCol="0">
            <a:spAutoFit/>
          </a:bodyPr>
          <a:lstStyle/>
          <a:p>
            <a:r>
              <a:rPr lang="en-US" dirty="0" smtClean="0">
                <a:solidFill>
                  <a:schemeClr val="bg1"/>
                </a:solidFill>
              </a:rPr>
              <a:t>6</a:t>
            </a:r>
            <a:endParaRPr lang="en-US" dirty="0">
              <a:solidFill>
                <a:schemeClr val="bg1"/>
              </a:solidFill>
            </a:endParaRPr>
          </a:p>
        </p:txBody>
      </p:sp>
      <p:sp>
        <p:nvSpPr>
          <p:cNvPr id="7" name="TextBox 6"/>
          <p:cNvSpPr txBox="1"/>
          <p:nvPr/>
        </p:nvSpPr>
        <p:spPr>
          <a:xfrm>
            <a:off x="5029200" y="3994666"/>
            <a:ext cx="301686" cy="369332"/>
          </a:xfrm>
          <a:prstGeom prst="rect">
            <a:avLst/>
          </a:prstGeom>
          <a:noFill/>
        </p:spPr>
        <p:txBody>
          <a:bodyPr wrap="none" rtlCol="0">
            <a:spAutoFit/>
          </a:bodyPr>
          <a:lstStyle/>
          <a:p>
            <a:r>
              <a:rPr lang="en-US" dirty="0" smtClean="0">
                <a:solidFill>
                  <a:schemeClr val="bg1"/>
                </a:solidFill>
              </a:rPr>
              <a:t>7</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4A32A747-3546-408A-A3A3-5F28DC3BB5C3}" type="slidenum">
              <a:rPr lang="en-US" smtClean="0"/>
              <a:t>26</a:t>
            </a:fld>
            <a:endParaRPr lang="en-US"/>
          </a:p>
        </p:txBody>
      </p:sp>
      <p:sp>
        <p:nvSpPr>
          <p:cNvPr id="8" name="Footer Placeholder 7"/>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1306718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Tree Damages – Scenario 3</a:t>
            </a:r>
            <a:br>
              <a:rPr lang="en-US" dirty="0"/>
            </a:br>
            <a:r>
              <a:rPr lang="en-US" dirty="0"/>
              <a:t>Trees v. Entity Exercising Power of Eminent Domain (utility, RR, pipeline)</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828800"/>
            <a:ext cx="45720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A32A747-3546-408A-A3A3-5F28DC3BB5C3}" type="slidenum">
              <a:rPr lang="en-US" smtClean="0"/>
              <a:t>27</a:t>
            </a:fld>
            <a:endParaRPr lang="en-US"/>
          </a:p>
        </p:txBody>
      </p:sp>
      <p:sp>
        <p:nvSpPr>
          <p:cNvPr id="5" name="Footer Placeholder 4"/>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2782495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fontScale="90000"/>
          </a:bodyPr>
          <a:lstStyle/>
          <a:p>
            <a:r>
              <a:rPr lang="en-US" dirty="0" smtClean="0"/>
              <a:t>Tree Damages – Scenario 3</a:t>
            </a:r>
            <a:br>
              <a:rPr lang="en-US" dirty="0" smtClean="0"/>
            </a:br>
            <a:r>
              <a:rPr lang="en-US" dirty="0" smtClean="0"/>
              <a:t>Trees v. Entity Exercising Power of Eminent Domain (utility, RR, pipeline)	</a:t>
            </a:r>
            <a:endParaRPr lang="en-US" dirty="0"/>
          </a:p>
        </p:txBody>
      </p:sp>
      <p:sp>
        <p:nvSpPr>
          <p:cNvPr id="3" name="Content Placeholder 2"/>
          <p:cNvSpPr>
            <a:spLocks noGrp="1"/>
          </p:cNvSpPr>
          <p:nvPr>
            <p:ph idx="1"/>
          </p:nvPr>
        </p:nvSpPr>
        <p:spPr>
          <a:xfrm>
            <a:off x="533400" y="2209800"/>
            <a:ext cx="8229600" cy="4191000"/>
          </a:xfrm>
        </p:spPr>
        <p:txBody>
          <a:bodyPr>
            <a:normAutofit lnSpcReduction="10000"/>
          </a:bodyPr>
          <a:lstStyle/>
          <a:p>
            <a:pPr marL="0" indent="0">
              <a:buNone/>
            </a:pPr>
            <a:r>
              <a:rPr lang="en-US" b="1" u="sng" dirty="0"/>
              <a:t>You be the Judge </a:t>
            </a:r>
            <a:r>
              <a:rPr lang="en-US" dirty="0"/>
              <a:t>-- </a:t>
            </a:r>
          </a:p>
          <a:p>
            <a:pPr marL="0" indent="0">
              <a:buNone/>
            </a:pPr>
            <a:r>
              <a:rPr lang="en-US" dirty="0" smtClean="0"/>
              <a:t>Plaintiff’s arborist expert’s opinion:  $12,655 for replacement value of trees</a:t>
            </a:r>
          </a:p>
          <a:p>
            <a:pPr marL="0" indent="0">
              <a:buNone/>
            </a:pPr>
            <a:endParaRPr lang="en-US" dirty="0" smtClean="0"/>
          </a:p>
          <a:p>
            <a:pPr marL="0" indent="0">
              <a:buNone/>
            </a:pPr>
            <a:r>
              <a:rPr lang="en-US" dirty="0" smtClean="0"/>
              <a:t>Utility’s expert appraiser:  $1,200 for the difference in the value of Lot 6 before the cutting and value of lot after cutting ($24,750 - $23,550 = $1,200)</a:t>
            </a: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28</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2502658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fontScale="90000"/>
          </a:bodyPr>
          <a:lstStyle/>
          <a:p>
            <a:r>
              <a:rPr lang="en-US" dirty="0" smtClean="0"/>
              <a:t>Tree Damages – Scenario 3</a:t>
            </a:r>
            <a:br>
              <a:rPr lang="en-US" dirty="0" smtClean="0"/>
            </a:br>
            <a:r>
              <a:rPr lang="en-US" dirty="0" smtClean="0"/>
              <a:t>Trees v. Entity Exercising Power of Eminent Domain (utility, RR, pipeline)	</a:t>
            </a:r>
            <a:endParaRPr lang="en-US" dirty="0"/>
          </a:p>
        </p:txBody>
      </p:sp>
      <p:sp>
        <p:nvSpPr>
          <p:cNvPr id="3" name="Content Placeholder 2"/>
          <p:cNvSpPr>
            <a:spLocks noGrp="1"/>
          </p:cNvSpPr>
          <p:nvPr>
            <p:ph idx="1"/>
          </p:nvPr>
        </p:nvSpPr>
        <p:spPr>
          <a:xfrm>
            <a:off x="533400" y="2209800"/>
            <a:ext cx="8229600" cy="4191000"/>
          </a:xfrm>
        </p:spPr>
        <p:txBody>
          <a:bodyPr>
            <a:normAutofit fontScale="85000" lnSpcReduction="20000"/>
          </a:bodyPr>
          <a:lstStyle/>
          <a:p>
            <a:r>
              <a:rPr lang="en-US" dirty="0" smtClean="0"/>
              <a:t>Arkansas Supreme Court’s Holding:  $1,200</a:t>
            </a:r>
          </a:p>
          <a:p>
            <a:r>
              <a:rPr lang="en-US" dirty="0" smtClean="0"/>
              <a:t>If trees are destroyed as part of the “taking” of the property, the value of the trees destroyed is </a:t>
            </a:r>
            <a:r>
              <a:rPr lang="en-US" u="sng" dirty="0" smtClean="0"/>
              <a:t>not</a:t>
            </a:r>
            <a:r>
              <a:rPr lang="en-US" dirty="0" smtClean="0"/>
              <a:t> a compensable item of damage.</a:t>
            </a:r>
          </a:p>
          <a:p>
            <a:pPr marL="0" indent="0">
              <a:buNone/>
            </a:pPr>
            <a:endParaRPr lang="en-US" dirty="0" smtClean="0"/>
          </a:p>
          <a:p>
            <a:pPr marL="0" indent="0">
              <a:buNone/>
            </a:pPr>
            <a:r>
              <a:rPr lang="en-US" dirty="0" smtClean="0"/>
              <a:t>DAMAGES depend on extent of taking:</a:t>
            </a:r>
          </a:p>
          <a:p>
            <a:r>
              <a:rPr lang="en-US" dirty="0" smtClean="0"/>
              <a:t>1. A complete taking (fee):  Fair market value (</a:t>
            </a:r>
            <a:r>
              <a:rPr lang="en-US" dirty="0" err="1" smtClean="0"/>
              <a:t>FMV</a:t>
            </a:r>
            <a:r>
              <a:rPr lang="en-US" dirty="0" smtClean="0"/>
              <a:t>) of property taken</a:t>
            </a:r>
          </a:p>
          <a:p>
            <a:r>
              <a:rPr lang="en-US" dirty="0" smtClean="0"/>
              <a:t>2. A partial taking (easement):  </a:t>
            </a:r>
            <a:r>
              <a:rPr lang="en-US" dirty="0" err="1" smtClean="0"/>
              <a:t>FMV</a:t>
            </a:r>
            <a:r>
              <a:rPr lang="en-US" dirty="0" smtClean="0"/>
              <a:t> of portion of property taken + any loss in </a:t>
            </a:r>
            <a:r>
              <a:rPr lang="en-US" dirty="0" err="1" smtClean="0"/>
              <a:t>FMV</a:t>
            </a:r>
            <a:r>
              <a:rPr lang="en-US" dirty="0" smtClean="0"/>
              <a:t> suffered by the remaining property</a:t>
            </a:r>
            <a:r>
              <a:rPr lang="en-US" dirty="0"/>
              <a:t> </a:t>
            </a:r>
            <a:r>
              <a:rPr lang="en-US" dirty="0" smtClean="0"/>
              <a:t>(severance damages)</a:t>
            </a:r>
          </a:p>
          <a:p>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29</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84507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648200"/>
            <a:ext cx="5486400" cy="457200"/>
          </a:xfrm>
        </p:spPr>
        <p:txBody>
          <a:bodyPr>
            <a:normAutofit/>
          </a:bodyPr>
          <a:lstStyle/>
          <a:p>
            <a:pPr algn="ctr"/>
            <a:r>
              <a:rPr lang="en-US" dirty="0"/>
              <a:t> </a:t>
            </a:r>
            <a:r>
              <a:rPr lang="en-US" dirty="0" smtClean="0"/>
              <a:t>  </a:t>
            </a:r>
            <a:r>
              <a:rPr lang="en-US" sz="2400" dirty="0" smtClean="0"/>
              <a:t>Intruding Branches &amp; Roots</a:t>
            </a:r>
            <a:r>
              <a:rPr lang="en-US" dirty="0" smtClean="0"/>
              <a:t>	</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2800" r="12800"/>
          <a:stretch>
            <a:fillRect/>
          </a:stretch>
        </p:blipFill>
        <p:spPr>
          <a:xfrm>
            <a:off x="609600" y="228600"/>
            <a:ext cx="7848600" cy="4267199"/>
          </a:xfrm>
        </p:spPr>
      </p:pic>
      <p:sp>
        <p:nvSpPr>
          <p:cNvPr id="4" name="Text Placeholder 3"/>
          <p:cNvSpPr>
            <a:spLocks noGrp="1"/>
          </p:cNvSpPr>
          <p:nvPr>
            <p:ph type="body" sz="half" idx="2"/>
          </p:nvPr>
        </p:nvSpPr>
        <p:spPr/>
        <p:txBody>
          <a:bodyPr>
            <a:normAutofit fontScale="40000" lnSpcReduction="20000"/>
          </a:bodyPr>
          <a:lstStyle/>
          <a:p>
            <a:pPr algn="ctr"/>
            <a:endParaRPr lang="en-US" b="1" dirty="0" smtClean="0"/>
          </a:p>
          <a:p>
            <a:pPr algn="ctr"/>
            <a:r>
              <a:rPr lang="en-US" sz="3400" b="1" dirty="0" smtClean="0"/>
              <a:t>No reported Arkansas case </a:t>
            </a:r>
          </a:p>
          <a:p>
            <a:pPr algn="ctr"/>
            <a:r>
              <a:rPr lang="en-US" sz="3400" b="1" dirty="0" smtClean="0"/>
              <a:t>where either intruding tree branches or tree roots </a:t>
            </a:r>
          </a:p>
          <a:p>
            <a:pPr algn="ctr"/>
            <a:r>
              <a:rPr lang="en-US" sz="3400" b="1" dirty="0" smtClean="0"/>
              <a:t>have been discussed</a:t>
            </a:r>
            <a:endParaRPr lang="en-US" sz="3400" b="1" dirty="0"/>
          </a:p>
        </p:txBody>
      </p:sp>
      <p:sp>
        <p:nvSpPr>
          <p:cNvPr id="3" name="Slide Number Placeholder 2"/>
          <p:cNvSpPr>
            <a:spLocks noGrp="1"/>
          </p:cNvSpPr>
          <p:nvPr>
            <p:ph type="sldNum" sz="quarter" idx="12"/>
          </p:nvPr>
        </p:nvSpPr>
        <p:spPr/>
        <p:txBody>
          <a:bodyPr/>
          <a:lstStyle/>
          <a:p>
            <a:fld id="{4A32A747-3546-408A-A3A3-5F28DC3BB5C3}" type="slidenum">
              <a:rPr lang="en-US" smtClean="0"/>
              <a:t>3</a:t>
            </a:fld>
            <a:endParaRPr lang="en-US"/>
          </a:p>
        </p:txBody>
      </p:sp>
      <p:sp>
        <p:nvSpPr>
          <p:cNvPr id="7" name="Footer Placeholder 6"/>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2661779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Tree Damages – Scenario 4</a:t>
            </a:r>
            <a:br>
              <a:rPr lang="en-US" dirty="0" smtClean="0"/>
            </a:br>
            <a:r>
              <a:rPr lang="en-US" dirty="0" smtClean="0"/>
              <a:t>Trees v. Government Contractor</a:t>
            </a:r>
            <a:endParaRPr lang="en-US" dirty="0"/>
          </a:p>
        </p:txBody>
      </p:sp>
      <p:sp>
        <p:nvSpPr>
          <p:cNvPr id="3" name="Content Placeholder 2"/>
          <p:cNvSpPr>
            <a:spLocks noGrp="1"/>
          </p:cNvSpPr>
          <p:nvPr>
            <p:ph idx="1"/>
          </p:nvPr>
        </p:nvSpPr>
        <p:spPr/>
        <p:txBody>
          <a:bodyPr/>
          <a:lstStyle/>
          <a:p>
            <a:pPr marL="0" indent="0">
              <a:buNone/>
            </a:pPr>
            <a:r>
              <a:rPr lang="en-US" b="1" u="sng" dirty="0" smtClean="0"/>
              <a:t>You be the Judge </a:t>
            </a:r>
            <a:r>
              <a:rPr lang="en-US" dirty="0" smtClean="0"/>
              <a:t>– </a:t>
            </a:r>
          </a:p>
          <a:p>
            <a:pPr marL="0" indent="0">
              <a:buNone/>
            </a:pPr>
            <a:r>
              <a:rPr lang="en-US" dirty="0" smtClean="0"/>
              <a:t>Boy Toys, Inc. trenches along a road to install a water line for City and cuts roots of a huge tree located 30 feet away on landowner’s property.  Two years after Boy Toys, Inc. is paid for its work by the City, the big tree falls and renders woman paralyzed.</a:t>
            </a:r>
          </a:p>
          <a:p>
            <a:pPr marL="0" indent="0">
              <a:buNone/>
            </a:pPr>
            <a:r>
              <a:rPr lang="en-US" dirty="0" smtClean="0"/>
              <a:t>Is Boy Toys, Inc. subject to liability to woman?</a:t>
            </a:r>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30</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3798365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Tree Damages – Scenario 4</a:t>
            </a:r>
            <a:br>
              <a:rPr lang="en-US" dirty="0"/>
            </a:br>
            <a:r>
              <a:rPr lang="en-US" dirty="0"/>
              <a:t>Trees v. </a:t>
            </a:r>
            <a:r>
              <a:rPr lang="en-US" dirty="0" smtClean="0"/>
              <a:t>Government Contractor</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Lots of legal issues involved:</a:t>
            </a:r>
          </a:p>
          <a:p>
            <a:pPr marL="0" indent="0">
              <a:buNone/>
            </a:pPr>
            <a:endParaRPr lang="en-US" dirty="0" smtClean="0"/>
          </a:p>
          <a:p>
            <a:pPr marL="0" indent="0">
              <a:buNone/>
            </a:pPr>
            <a:r>
              <a:rPr lang="en-US" dirty="0" smtClean="0"/>
              <a:t>1. Is contractor protected under the acquired-immunity doctrine?</a:t>
            </a:r>
          </a:p>
          <a:p>
            <a:pPr marL="0" indent="0">
              <a:buNone/>
            </a:pPr>
            <a:r>
              <a:rPr lang="en-US" dirty="0" smtClean="0"/>
              <a:t>2. Is claim barred by the “acceptance doctrine” or “accepted-work” doctrine?  Abolished in Arkansas in 1999.</a:t>
            </a:r>
          </a:p>
          <a:p>
            <a:pPr marL="0" indent="0">
              <a:buNone/>
            </a:pPr>
            <a:r>
              <a:rPr lang="en-US" dirty="0" smtClean="0"/>
              <a:t>3. Did a recorded easement exist that gave the contractor a legal right to do the work it did in the easement?</a:t>
            </a:r>
          </a:p>
          <a:p>
            <a:pPr marL="0" indent="0">
              <a:buNone/>
            </a:pPr>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31</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3652340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about local laws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E.g., Little Rock Code</a:t>
            </a:r>
          </a:p>
          <a:p>
            <a:pPr marL="0" indent="0">
              <a:buNone/>
            </a:pPr>
            <a:endParaRPr lang="en-US" dirty="0"/>
          </a:p>
          <a:p>
            <a:pPr marL="0" indent="0" algn="just">
              <a:buNone/>
            </a:pPr>
            <a:r>
              <a:rPr lang="en-US" dirty="0" smtClean="0"/>
              <a:t>Sec</a:t>
            </a:r>
            <a:r>
              <a:rPr lang="en-US" dirty="0"/>
              <a:t>. 22-234. </a:t>
            </a:r>
            <a:r>
              <a:rPr lang="en-US" dirty="0" smtClean="0"/>
              <a:t>- It </a:t>
            </a:r>
            <a:r>
              <a:rPr lang="en-US" dirty="0"/>
              <a:t>shall be unlawful for any person or business to plant, prune, remove, spray, or otherwise treat </a:t>
            </a:r>
            <a:r>
              <a:rPr lang="en-US" b="1" i="1" dirty="0"/>
              <a:t>public trees </a:t>
            </a:r>
            <a:r>
              <a:rPr lang="en-US" dirty="0"/>
              <a:t>without evidence of applicable certification, license or permit. </a:t>
            </a:r>
          </a:p>
          <a:p>
            <a:pPr marL="0" indent="0" algn="just">
              <a:buNone/>
            </a:pPr>
            <a:endParaRPr lang="en-US" dirty="0" smtClean="0"/>
          </a:p>
          <a:p>
            <a:pPr marL="0" indent="0" algn="just">
              <a:buNone/>
            </a:pPr>
            <a:r>
              <a:rPr lang="en-US" dirty="0" smtClean="0"/>
              <a:t>Sec. 22-224 – Definitions</a:t>
            </a:r>
          </a:p>
          <a:p>
            <a:pPr marL="0" indent="0" algn="just">
              <a:buNone/>
            </a:pPr>
            <a:r>
              <a:rPr lang="en-US" b="1" i="1" dirty="0"/>
              <a:t>Public tree </a:t>
            </a:r>
            <a:r>
              <a:rPr lang="en-US" dirty="0"/>
              <a:t>means any tree located on city-managed property. </a:t>
            </a:r>
          </a:p>
          <a:p>
            <a:pPr marL="0" indent="0" algn="just">
              <a:buNone/>
            </a:pPr>
            <a:r>
              <a:rPr lang="en-US" b="1" i="1" dirty="0" smtClean="0"/>
              <a:t>City-managed </a:t>
            </a:r>
            <a:r>
              <a:rPr lang="en-US" b="1" i="1" dirty="0"/>
              <a:t>property </a:t>
            </a:r>
            <a:r>
              <a:rPr lang="en-US" dirty="0"/>
              <a:t>includes medians, street rights-of-way, alleys, parks, building grounds, parking areas, trails, greenways, easements, and other properties owned, managed or controlled by the City of Little Rock. </a:t>
            </a:r>
          </a:p>
          <a:p>
            <a:pPr marL="0" indent="0">
              <a:buNone/>
            </a:pPr>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32</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4008077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Laws</a:t>
            </a:r>
            <a:endParaRPr lang="en-US" dirty="0"/>
          </a:p>
        </p:txBody>
      </p:sp>
      <p:sp>
        <p:nvSpPr>
          <p:cNvPr id="3" name="Content Placeholder 2"/>
          <p:cNvSpPr>
            <a:spLocks noGrp="1"/>
          </p:cNvSpPr>
          <p:nvPr>
            <p:ph idx="1"/>
          </p:nvPr>
        </p:nvSpPr>
        <p:spPr/>
        <p:txBody>
          <a:bodyPr/>
          <a:lstStyle/>
          <a:p>
            <a:pPr marL="0" indent="0">
              <a:buNone/>
            </a:pPr>
            <a:r>
              <a:rPr lang="en-US" dirty="0" smtClean="0"/>
              <a:t>Eureka Springs City Code Sec. 7.56.02</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John Keeling Baker, Esquire                      Mitchell Williams Law Offices - Little Rock</a:t>
            </a:r>
            <a:endParaRPr lang="en-US"/>
          </a:p>
        </p:txBody>
      </p:sp>
      <p:sp>
        <p:nvSpPr>
          <p:cNvPr id="5" name="Slide Number Placeholder 4"/>
          <p:cNvSpPr>
            <a:spLocks noGrp="1"/>
          </p:cNvSpPr>
          <p:nvPr>
            <p:ph type="sldNum" sz="quarter" idx="12"/>
          </p:nvPr>
        </p:nvSpPr>
        <p:spPr/>
        <p:txBody>
          <a:bodyPr/>
          <a:lstStyle/>
          <a:p>
            <a:fld id="{4A32A747-3546-408A-A3A3-5F28DC3BB5C3}" type="slidenum">
              <a:rPr lang="en-US" smtClean="0"/>
              <a:t>33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38388"/>
            <a:ext cx="7162800" cy="352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491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Laws</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pPr marL="0" indent="0">
              <a:buNone/>
            </a:pPr>
            <a:r>
              <a:rPr lang="en-US" dirty="0" smtClean="0"/>
              <a:t>Little Rock City Code Sec</a:t>
            </a:r>
            <a:r>
              <a:rPr lang="en-US" dirty="0"/>
              <a:t>. </a:t>
            </a:r>
            <a:r>
              <a:rPr lang="en-US" dirty="0" smtClean="0"/>
              <a:t>15-53 </a:t>
            </a:r>
            <a:r>
              <a:rPr lang="en-US" dirty="0"/>
              <a:t>- Tree </a:t>
            </a:r>
            <a:r>
              <a:rPr lang="en-US" dirty="0" smtClean="0"/>
              <a:t>pruning</a:t>
            </a:r>
            <a:endParaRPr lang="en-US" dirty="0"/>
          </a:p>
          <a:p>
            <a:endParaRPr lang="en-US" dirty="0"/>
          </a:p>
          <a:p>
            <a:pPr marL="0" indent="0">
              <a:buNone/>
            </a:pPr>
            <a:r>
              <a:rPr lang="en-US" dirty="0" smtClean="0"/>
              <a:t>(</a:t>
            </a:r>
            <a:r>
              <a:rPr lang="en-US" dirty="0"/>
              <a:t>a) </a:t>
            </a:r>
            <a:r>
              <a:rPr lang="en-US" dirty="0" smtClean="0"/>
              <a:t>Required </a:t>
            </a:r>
            <a:r>
              <a:rPr lang="en-US" dirty="0"/>
              <a:t>pruning. The owners of all trees adjacent to public roadways shall be required to maintain a minimum clearance of fourteen (14) feet above the public street and eight (8) feet above sidewalks. Owners shall also prune and maintain trees so that they do not interfere with traffic signals or signs, street lighting, or roadway line of sight requirements. Owners shall remove all dead, diseased or dangerous trees, and broken or decayed limbs. </a:t>
            </a:r>
          </a:p>
          <a:p>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34</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2115468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Property Damage from Trees</a:t>
            </a:r>
            <a:br>
              <a:rPr lang="en-US" dirty="0" smtClean="0"/>
            </a:br>
            <a:r>
              <a:rPr lang="en-US" dirty="0" smtClean="0"/>
              <a:t>* Intruding Branches &amp; Roots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smtClean="0"/>
          </a:p>
          <a:p>
            <a:pPr marL="0" indent="0">
              <a:buNone/>
            </a:pPr>
            <a:r>
              <a:rPr lang="en-US" dirty="0" smtClean="0"/>
              <a:t>Many related doctrines involved:</a:t>
            </a:r>
          </a:p>
          <a:p>
            <a:pPr marL="0" indent="0">
              <a:buNone/>
            </a:pPr>
            <a:endParaRPr lang="en-US" dirty="0" smtClean="0"/>
          </a:p>
          <a:p>
            <a:pPr marL="0" indent="0">
              <a:buNone/>
            </a:pPr>
            <a:r>
              <a:rPr lang="en-US" b="1" dirty="0" smtClean="0"/>
              <a:t>Right of exclusion </a:t>
            </a:r>
            <a:r>
              <a:rPr lang="en-US" dirty="0" smtClean="0"/>
              <a:t>– “One </a:t>
            </a:r>
            <a:r>
              <a:rPr lang="en-US" dirty="0"/>
              <a:t>of the main rights attaching to property is the right to exclude </a:t>
            </a:r>
            <a:r>
              <a:rPr lang="en-US" dirty="0" smtClean="0"/>
              <a:t>others . . . .” </a:t>
            </a:r>
            <a:r>
              <a:rPr lang="fi-FI" u="sng" dirty="0"/>
              <a:t>Rakas v. Illinois</a:t>
            </a:r>
            <a:r>
              <a:rPr lang="fi-FI" dirty="0"/>
              <a:t>, 439 U.S. 128, 143 n. </a:t>
            </a:r>
            <a:r>
              <a:rPr lang="fi-FI" dirty="0" smtClean="0"/>
              <a:t>12 (1978)</a:t>
            </a:r>
            <a:endParaRPr lang="en-US" dirty="0"/>
          </a:p>
          <a:p>
            <a:pPr marL="0" indent="0">
              <a:buNone/>
            </a:pPr>
            <a:endParaRPr lang="en-US" dirty="0"/>
          </a:p>
          <a:p>
            <a:pPr marL="0" indent="0">
              <a:buNone/>
            </a:pPr>
            <a:r>
              <a:rPr lang="en-US" b="1" dirty="0" smtClean="0"/>
              <a:t>Ad </a:t>
            </a:r>
            <a:r>
              <a:rPr lang="en-US" b="1" dirty="0" err="1"/>
              <a:t>coelum</a:t>
            </a:r>
            <a:r>
              <a:rPr lang="en-US" b="1" dirty="0"/>
              <a:t> doctrine </a:t>
            </a:r>
            <a:r>
              <a:rPr lang="en-US" dirty="0"/>
              <a:t>-</a:t>
            </a:r>
            <a:r>
              <a:rPr lang="en-US" dirty="0" smtClean="0"/>
              <a:t> The </a:t>
            </a:r>
            <a:r>
              <a:rPr lang="en-US" dirty="0"/>
              <a:t>common-law rule that a landowner holds everything above and below the land, up to the sky and down to the earth's core, including all </a:t>
            </a:r>
            <a:r>
              <a:rPr lang="en-US" dirty="0" smtClean="0"/>
              <a:t>minerals.</a:t>
            </a:r>
          </a:p>
          <a:p>
            <a:pPr marL="0" indent="0">
              <a:buNone/>
            </a:pPr>
            <a:endParaRPr lang="en-US" dirty="0"/>
          </a:p>
          <a:p>
            <a:pPr marL="0" indent="0">
              <a:buNone/>
            </a:pPr>
            <a:r>
              <a:rPr lang="en-US" b="1" dirty="0" smtClean="0"/>
              <a:t>Sic </a:t>
            </a:r>
            <a:r>
              <a:rPr lang="en-US" b="1" dirty="0" err="1"/>
              <a:t>utere</a:t>
            </a:r>
            <a:r>
              <a:rPr lang="en-US" b="1" dirty="0"/>
              <a:t> </a:t>
            </a:r>
            <a:r>
              <a:rPr lang="en-US" b="1" dirty="0" err="1"/>
              <a:t>tuo</a:t>
            </a:r>
            <a:r>
              <a:rPr lang="en-US" b="1" dirty="0"/>
              <a:t> </a:t>
            </a:r>
            <a:r>
              <a:rPr lang="en-US" b="1" dirty="0" err="1"/>
              <a:t>ut</a:t>
            </a:r>
            <a:r>
              <a:rPr lang="en-US" b="1" dirty="0"/>
              <a:t> </a:t>
            </a:r>
            <a:r>
              <a:rPr lang="en-US" b="1" dirty="0" err="1"/>
              <a:t>alienum</a:t>
            </a:r>
            <a:r>
              <a:rPr lang="en-US" b="1" dirty="0"/>
              <a:t> non </a:t>
            </a:r>
            <a:r>
              <a:rPr lang="en-US" b="1" dirty="0" err="1" smtClean="0"/>
              <a:t>laedas</a:t>
            </a:r>
            <a:r>
              <a:rPr lang="en-US" b="1" dirty="0" smtClean="0"/>
              <a:t> doctrine </a:t>
            </a:r>
            <a:r>
              <a:rPr lang="en-US" dirty="0" smtClean="0"/>
              <a:t>- So </a:t>
            </a:r>
            <a:r>
              <a:rPr lang="en-US" dirty="0"/>
              <a:t>use your own as not to injure another's </a:t>
            </a:r>
            <a:r>
              <a:rPr lang="en-US" dirty="0" smtClean="0"/>
              <a:t>property.</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4</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62345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dirty="0"/>
              <a:t/>
            </a:r>
            <a:br>
              <a:rPr lang="en-US" dirty="0"/>
            </a:br>
            <a:r>
              <a:rPr lang="en-US" dirty="0"/>
              <a:t>Property Damage from Trees</a:t>
            </a:r>
            <a:br>
              <a:rPr lang="en-US" dirty="0"/>
            </a:br>
            <a:r>
              <a:rPr lang="en-US" dirty="0"/>
              <a:t>* Intruding Branches &amp; Roots </a:t>
            </a:r>
            <a:r>
              <a:rPr lang="en-US" dirty="0" smtClean="0"/>
              <a:t>*</a:t>
            </a:r>
            <a:br>
              <a:rPr lang="en-US" dirty="0" smtClean="0"/>
            </a:br>
            <a:r>
              <a:rPr lang="en-US" dirty="0" smtClean="0"/>
              <a:t>Four Nuisance Principles</a:t>
            </a:r>
            <a:endParaRPr lang="en-US" dirty="0"/>
          </a:p>
        </p:txBody>
      </p:sp>
      <p:sp>
        <p:nvSpPr>
          <p:cNvPr id="3" name="Content Placeholder 2"/>
          <p:cNvSpPr>
            <a:spLocks noGrp="1"/>
          </p:cNvSpPr>
          <p:nvPr>
            <p:ph idx="1"/>
          </p:nvPr>
        </p:nvSpPr>
        <p:spPr>
          <a:xfrm>
            <a:off x="457200" y="2590800"/>
            <a:ext cx="8229600" cy="3535363"/>
          </a:xfrm>
        </p:spPr>
        <p:txBody>
          <a:bodyPr>
            <a:normAutofit fontScale="92500" lnSpcReduction="20000"/>
          </a:bodyPr>
          <a:lstStyle/>
          <a:p>
            <a:pPr marL="0" indent="0">
              <a:buNone/>
            </a:pPr>
            <a:r>
              <a:rPr lang="en-US" u="sng" dirty="0" smtClean="0"/>
              <a:t>Nuisance</a:t>
            </a:r>
            <a:r>
              <a:rPr lang="en-US" dirty="0" smtClean="0"/>
              <a:t> – another’s unreasonable use of his land that interferes with a neighbor’s use and enjoyment of his own land.</a:t>
            </a:r>
            <a:endParaRPr lang="en-US" dirty="0"/>
          </a:p>
          <a:p>
            <a:pPr marL="0" indent="0">
              <a:buNone/>
            </a:pPr>
            <a:endParaRPr lang="en-US" dirty="0" smtClean="0"/>
          </a:p>
          <a:p>
            <a:pPr marL="0" indent="0">
              <a:buNone/>
            </a:pPr>
            <a:r>
              <a:rPr lang="en-US" dirty="0" smtClean="0"/>
              <a:t>1. The Virginia Rule</a:t>
            </a:r>
          </a:p>
          <a:p>
            <a:pPr marL="0" indent="0">
              <a:buNone/>
            </a:pPr>
            <a:r>
              <a:rPr lang="en-US" dirty="0" smtClean="0"/>
              <a:t>2. The Massachusetts Rule</a:t>
            </a:r>
          </a:p>
          <a:p>
            <a:pPr marL="0" indent="0">
              <a:buNone/>
            </a:pPr>
            <a:r>
              <a:rPr lang="en-US" dirty="0" smtClean="0"/>
              <a:t>3. The Restatement Rule</a:t>
            </a:r>
          </a:p>
          <a:p>
            <a:pPr marL="0" indent="0">
              <a:buNone/>
            </a:pPr>
            <a:r>
              <a:rPr lang="en-US" dirty="0" smtClean="0"/>
              <a:t>4. The Hawaii Rule </a:t>
            </a:r>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5</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152401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Property Damage from Trees</a:t>
            </a:r>
            <a:br>
              <a:rPr lang="en-US" dirty="0"/>
            </a:br>
            <a:r>
              <a:rPr lang="en-US" dirty="0"/>
              <a:t>* Intruding Branches &amp; Roots *</a:t>
            </a:r>
            <a:br>
              <a:rPr lang="en-US" dirty="0"/>
            </a:br>
            <a:r>
              <a:rPr lang="en-US" dirty="0"/>
              <a:t>A. Four Nuisance Principles</a:t>
            </a:r>
          </a:p>
        </p:txBody>
      </p:sp>
      <p:sp>
        <p:nvSpPr>
          <p:cNvPr id="3" name="Content Placeholder 2"/>
          <p:cNvSpPr>
            <a:spLocks noGrp="1"/>
          </p:cNvSpPr>
          <p:nvPr>
            <p:ph idx="1"/>
          </p:nvPr>
        </p:nvSpPr>
        <p:spPr>
          <a:xfrm>
            <a:off x="457200" y="1981200"/>
            <a:ext cx="8229600" cy="4144963"/>
          </a:xfrm>
        </p:spPr>
        <p:txBody>
          <a:bodyPr>
            <a:normAutofit fontScale="92500" lnSpcReduction="20000"/>
          </a:bodyPr>
          <a:lstStyle/>
          <a:p>
            <a:pPr marL="514350" indent="-514350">
              <a:buAutoNum type="arabicPeriod"/>
            </a:pPr>
            <a:r>
              <a:rPr lang="en-US" dirty="0" smtClean="0"/>
              <a:t>The </a:t>
            </a:r>
            <a:r>
              <a:rPr lang="en-US" dirty="0"/>
              <a:t>Virginia </a:t>
            </a:r>
            <a:r>
              <a:rPr lang="en-US" dirty="0" smtClean="0"/>
              <a:t>Rule</a:t>
            </a:r>
          </a:p>
          <a:p>
            <a:pPr marL="0" indent="0">
              <a:buNone/>
            </a:pPr>
            <a:endParaRPr lang="en-US" dirty="0" smtClean="0"/>
          </a:p>
          <a:p>
            <a:pPr marL="0" indent="0">
              <a:buNone/>
            </a:pPr>
            <a:r>
              <a:rPr lang="en-US" dirty="0" smtClean="0"/>
              <a:t>Allows Court to order the removal of offending vegetation, but only if it is “noxious” and causes actual damage to neighboring property.</a:t>
            </a:r>
          </a:p>
          <a:p>
            <a:pPr marL="0" indent="0">
              <a:buNone/>
            </a:pPr>
            <a:endParaRPr lang="en-US" dirty="0"/>
          </a:p>
          <a:p>
            <a:pPr marL="0" indent="0">
              <a:buNone/>
            </a:pPr>
            <a:r>
              <a:rPr lang="en-US" dirty="0" smtClean="0"/>
              <a:t>Even Virginia has abandoned it.  Noxiousness is in eye of beholder and leads to an unworkable standard.  Only used by Arizona.</a:t>
            </a:r>
            <a:endParaRPr lang="en-US" dirty="0"/>
          </a:p>
          <a:p>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6</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384013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a:t>Property Damage from Trees</a:t>
            </a:r>
            <a:br>
              <a:rPr lang="en-US" dirty="0"/>
            </a:br>
            <a:r>
              <a:rPr lang="en-US" dirty="0"/>
              <a:t>* Intruding Branches &amp; Roots *</a:t>
            </a:r>
            <a:br>
              <a:rPr lang="en-US" dirty="0"/>
            </a:br>
            <a:r>
              <a:rPr lang="en-US" dirty="0"/>
              <a:t>A. Four Nuisance Principles</a:t>
            </a:r>
          </a:p>
        </p:txBody>
      </p:sp>
      <p:sp>
        <p:nvSpPr>
          <p:cNvPr id="3" name="Content Placeholder 2"/>
          <p:cNvSpPr>
            <a:spLocks noGrp="1"/>
          </p:cNvSpPr>
          <p:nvPr>
            <p:ph idx="1"/>
          </p:nvPr>
        </p:nvSpPr>
        <p:spPr>
          <a:xfrm>
            <a:off x="457200" y="2209800"/>
            <a:ext cx="8229600" cy="3916363"/>
          </a:xfrm>
        </p:spPr>
        <p:txBody>
          <a:bodyPr>
            <a:normAutofit fontScale="77500" lnSpcReduction="20000"/>
          </a:bodyPr>
          <a:lstStyle/>
          <a:p>
            <a:pPr marL="0" indent="0">
              <a:buNone/>
            </a:pPr>
            <a:r>
              <a:rPr lang="en-US" dirty="0" smtClean="0"/>
              <a:t>2. The Massachusetts Rule</a:t>
            </a:r>
          </a:p>
          <a:p>
            <a:pPr marL="0" indent="0">
              <a:buNone/>
            </a:pPr>
            <a:endParaRPr lang="en-US" dirty="0"/>
          </a:p>
          <a:p>
            <a:pPr marL="0" indent="0">
              <a:buNone/>
            </a:pPr>
            <a:r>
              <a:rPr lang="en-US" dirty="0" smtClean="0"/>
              <a:t>Only remedy afforded to the injured homeowner was self-help in the form of cutting back the offending roots or branches.</a:t>
            </a:r>
          </a:p>
          <a:p>
            <a:pPr>
              <a:buFontTx/>
              <a:buChar char="-"/>
            </a:pPr>
            <a:r>
              <a:rPr lang="en-US" dirty="0" smtClean="0"/>
              <a:t>Rationale:  Allowing damages to injured property owner creates incentive for bringing of vexatious law suits considering how common vegetation grows across property lines.  </a:t>
            </a:r>
          </a:p>
          <a:p>
            <a:pPr>
              <a:buFontTx/>
              <a:buChar char="-"/>
            </a:pPr>
            <a:r>
              <a:rPr lang="en-US" dirty="0" smtClean="0"/>
              <a:t>Viewed as harsh rule because affords no monetary relief and puts burden on injured owner.</a:t>
            </a:r>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7</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dirty="0"/>
          </a:p>
        </p:txBody>
      </p:sp>
    </p:spTree>
    <p:extLst>
      <p:ext uri="{BB962C8B-B14F-4D97-AF65-F5344CB8AC3E}">
        <p14:creationId xmlns:p14="http://schemas.microsoft.com/office/powerpoint/2010/main" val="2561984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Property Damage from Trees</a:t>
            </a:r>
            <a:br>
              <a:rPr lang="en-US" dirty="0"/>
            </a:br>
            <a:r>
              <a:rPr lang="en-US" dirty="0"/>
              <a:t>* Intruding Branches &amp; Roots *</a:t>
            </a:r>
            <a:br>
              <a:rPr lang="en-US" dirty="0"/>
            </a:br>
            <a:r>
              <a:rPr lang="en-US" dirty="0"/>
              <a:t>A. Four Nuisance Principles</a:t>
            </a:r>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pPr marL="0" indent="0">
              <a:buNone/>
            </a:pPr>
            <a:r>
              <a:rPr lang="en-US" dirty="0" smtClean="0"/>
              <a:t>3. The Restatement Rule</a:t>
            </a:r>
          </a:p>
          <a:p>
            <a:pPr marL="0" indent="0">
              <a:buNone/>
            </a:pPr>
            <a:endParaRPr lang="en-US" dirty="0"/>
          </a:p>
          <a:p>
            <a:pPr marL="0" indent="0">
              <a:buNone/>
            </a:pPr>
            <a:r>
              <a:rPr lang="en-US" dirty="0" smtClean="0"/>
              <a:t>An obligation is imposed on a landowner to control vegetation that encroaches upon adjoining land, but only if the vegetation is artificial (e.g., planted or maintained by a person), and not if the encroaching vegetation is natural.  </a:t>
            </a:r>
          </a:p>
          <a:p>
            <a:pPr marL="0" indent="0">
              <a:buNone/>
            </a:pPr>
            <a:r>
              <a:rPr lang="en-US" dirty="0" smtClean="0"/>
              <a:t>- Not always easy to determine origin of plant’s growth.</a:t>
            </a:r>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8</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843484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Property Damage from Trees</a:t>
            </a:r>
            <a:br>
              <a:rPr lang="en-US" dirty="0"/>
            </a:br>
            <a:r>
              <a:rPr lang="en-US" dirty="0"/>
              <a:t>* Intruding Branches &amp; Roots *</a:t>
            </a:r>
            <a:br>
              <a:rPr lang="en-US" dirty="0"/>
            </a:br>
            <a:r>
              <a:rPr lang="en-US" dirty="0"/>
              <a:t>A. Four Nuisance Principles</a:t>
            </a:r>
          </a:p>
        </p:txBody>
      </p:sp>
      <p:sp>
        <p:nvSpPr>
          <p:cNvPr id="3" name="Content Placeholder 2"/>
          <p:cNvSpPr>
            <a:spLocks noGrp="1"/>
          </p:cNvSpPr>
          <p:nvPr>
            <p:ph idx="1"/>
          </p:nvPr>
        </p:nvSpPr>
        <p:spPr>
          <a:xfrm>
            <a:off x="457200" y="1905000"/>
            <a:ext cx="8229600" cy="4221163"/>
          </a:xfrm>
        </p:spPr>
        <p:txBody>
          <a:bodyPr>
            <a:normAutofit/>
          </a:bodyPr>
          <a:lstStyle/>
          <a:p>
            <a:pPr marL="0" indent="0">
              <a:buNone/>
            </a:pPr>
            <a:r>
              <a:rPr lang="en-US" dirty="0" smtClean="0"/>
              <a:t>4. The Hawaii Rule</a:t>
            </a:r>
          </a:p>
          <a:p>
            <a:pPr marL="0" indent="0">
              <a:buNone/>
            </a:pPr>
            <a:endParaRPr lang="en-US" dirty="0"/>
          </a:p>
          <a:p>
            <a:pPr marL="0" indent="0">
              <a:buNone/>
            </a:pPr>
            <a:r>
              <a:rPr lang="en-US" dirty="0" smtClean="0"/>
              <a:t>A landowner can sue for the removal of offending vegetation and for monetary recovery of damages, but only when the vegetation causes actual damage or poses imminent harm to landowner’s property.  Shade and small falling objects from tree are not actual harm.</a:t>
            </a:r>
            <a:endParaRPr lang="en-US" dirty="0"/>
          </a:p>
        </p:txBody>
      </p:sp>
      <p:sp>
        <p:nvSpPr>
          <p:cNvPr id="5" name="Slide Number Placeholder 4"/>
          <p:cNvSpPr>
            <a:spLocks noGrp="1"/>
          </p:cNvSpPr>
          <p:nvPr>
            <p:ph type="sldNum" sz="quarter" idx="12"/>
          </p:nvPr>
        </p:nvSpPr>
        <p:spPr/>
        <p:txBody>
          <a:bodyPr/>
          <a:lstStyle/>
          <a:p>
            <a:fld id="{4A32A747-3546-408A-A3A3-5F28DC3BB5C3}" type="slidenum">
              <a:rPr lang="en-US" smtClean="0"/>
              <a:t>9</a:t>
            </a:fld>
            <a:endParaRPr lang="en-US"/>
          </a:p>
        </p:txBody>
      </p:sp>
      <p:sp>
        <p:nvSpPr>
          <p:cNvPr id="6" name="Footer Placeholder 5"/>
          <p:cNvSpPr>
            <a:spLocks noGrp="1"/>
          </p:cNvSpPr>
          <p:nvPr>
            <p:ph type="ftr" sz="quarter" idx="11"/>
          </p:nvPr>
        </p:nvSpPr>
        <p:spPr/>
        <p:txBody>
          <a:bodyPr/>
          <a:lstStyle/>
          <a:p>
            <a:r>
              <a:rPr lang="en-US" smtClean="0"/>
              <a:t>John Keeling Baker, Esquire                      Mitchell Williams Law Offices - Little Rock</a:t>
            </a:r>
            <a:endParaRPr lang="en-US"/>
          </a:p>
        </p:txBody>
      </p:sp>
    </p:spTree>
    <p:extLst>
      <p:ext uri="{BB962C8B-B14F-4D97-AF65-F5344CB8AC3E}">
        <p14:creationId xmlns:p14="http://schemas.microsoft.com/office/powerpoint/2010/main" val="427746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3556</TotalTime>
  <Words>3329</Words>
  <Application>Microsoft Office PowerPoint</Application>
  <PresentationFormat>On-screen Show (4:3)</PresentationFormat>
  <Paragraphs>291</Paragraphs>
  <Slides>34</Slides>
  <Notes>18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Tree Law </vt:lpstr>
      <vt:lpstr>Sources of Law</vt:lpstr>
      <vt:lpstr>   Intruding Branches &amp; Roots </vt:lpstr>
      <vt:lpstr>Property Damage from Trees * Intruding Branches &amp; Roots *</vt:lpstr>
      <vt:lpstr> Property Damage from Trees * Intruding Branches &amp; Roots * Four Nuisance Principles</vt:lpstr>
      <vt:lpstr>Property Damage from Trees * Intruding Branches &amp; Roots * A. Four Nuisance Principles</vt:lpstr>
      <vt:lpstr>Property Damage from Trees * Intruding Branches &amp; Roots * A. Four Nuisance Principles</vt:lpstr>
      <vt:lpstr>Property Damage from Trees * Intruding Branches &amp; Roots * A. Four Nuisance Principles</vt:lpstr>
      <vt:lpstr>Property Damage from Trees * Intruding Branches &amp; Roots * A. Four Nuisance Principles</vt:lpstr>
      <vt:lpstr> 5. Closest Arkansas case – a 1950 hedge case out of Luxora, Arkansas </vt:lpstr>
      <vt:lpstr>Property Damage from Trees * Intruding Branches &amp; Roots * A. Four Nuisance Principles</vt:lpstr>
      <vt:lpstr>Personal Injuries from Trees * Falling or Obstructing Branches *</vt:lpstr>
      <vt:lpstr>Personal Injuries from Trees Falling/obstructing trees – off property</vt:lpstr>
      <vt:lpstr>Personal Injuries from Trees Falling/obstructing trees – off property</vt:lpstr>
      <vt:lpstr>Personal Injuries from Trees Falling/obstructing trees – off property</vt:lpstr>
      <vt:lpstr>Personal Injuries from Trees Falling/obstructing trees – off property </vt:lpstr>
      <vt:lpstr>Personal Injuries from Trees Falling trees/branches – on property </vt:lpstr>
      <vt:lpstr> Personal Injuries from Trees Falling trees/branches – on property </vt:lpstr>
      <vt:lpstr>Liability for Cut or Damaged Trees</vt:lpstr>
      <vt:lpstr>Tree Damages – Scenario 1 Trees v. Private Party</vt:lpstr>
      <vt:lpstr>Tree Damages – Scenario 1 Trees v. Private Party</vt:lpstr>
      <vt:lpstr>Tree Damages – Scenario 1 Trees v. Private Party</vt:lpstr>
      <vt:lpstr>Tree Damages – Scenario 2 Trees v. Governmental body</vt:lpstr>
      <vt:lpstr>Tree Damages – Scenario 3 Trees v. Entity Exercising Power of Eminent Domain (utility, RR, pipeline) </vt:lpstr>
      <vt:lpstr>Tree Damages – Scenario 3 Trees v. Entity Exercising Power of Eminent Domain (utility, RR, pipeline)</vt:lpstr>
      <vt:lpstr>Tree Damages – Scenario 3 Trees v. Entity Exercising Power of Eminent Domain (utility, RR, pipeline)</vt:lpstr>
      <vt:lpstr>Tree Damages – Scenario 3 Trees v. Entity Exercising Power of Eminent Domain (utility, RR, pipeline)</vt:lpstr>
      <vt:lpstr>Tree Damages – Scenario 3 Trees v. Entity Exercising Power of Eminent Domain (utility, RR, pipeline) </vt:lpstr>
      <vt:lpstr>Tree Damages – Scenario 3 Trees v. Entity Exercising Power of Eminent Domain (utility, RR, pipeline) </vt:lpstr>
      <vt:lpstr>Tree Damages – Scenario 4 Trees v. Government Contractor</vt:lpstr>
      <vt:lpstr>Tree Damages – Scenario 4 Trees v. Government Contractor</vt:lpstr>
      <vt:lpstr>Don’t forget about local laws</vt:lpstr>
      <vt:lpstr>Local Laws</vt:lpstr>
      <vt:lpstr>Local Laws</vt:lpstr>
    </vt:vector>
  </TitlesOfParts>
  <Company>Mitchell Williams Law Firm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Trees Law for Non-Lawyers</dc:title>
  <dc:creator>_</dc:creator>
  <cp:lastModifiedBy>Vivian Koettel</cp:lastModifiedBy>
  <cp:revision>82</cp:revision>
  <dcterms:created xsi:type="dcterms:W3CDTF">2017-03-15T18:57:39Z</dcterms:created>
  <dcterms:modified xsi:type="dcterms:W3CDTF">2017-05-16T17:47:50Z</dcterms:modified>
</cp:coreProperties>
</file>